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60" r:id="rId5"/>
    <p:sldId id="259" r:id="rId6"/>
    <p:sldId id="261" r:id="rId7"/>
    <p:sldId id="262" r:id="rId8"/>
    <p:sldId id="263" r:id="rId9"/>
    <p:sldId id="268" r:id="rId10"/>
    <p:sldId id="264" r:id="rId11"/>
    <p:sldId id="266" r:id="rId12"/>
    <p:sldId id="265" r:id="rId13"/>
    <p:sldId id="274" r:id="rId14"/>
    <p:sldId id="275" r:id="rId15"/>
    <p:sldId id="282" r:id="rId16"/>
    <p:sldId id="299" r:id="rId17"/>
    <p:sldId id="300" r:id="rId18"/>
    <p:sldId id="301" r:id="rId19"/>
    <p:sldId id="276" r:id="rId20"/>
    <p:sldId id="277" r:id="rId21"/>
    <p:sldId id="278" r:id="rId22"/>
    <p:sldId id="279" r:id="rId23"/>
    <p:sldId id="280" r:id="rId24"/>
    <p:sldId id="281" r:id="rId25"/>
    <p:sldId id="267" r:id="rId26"/>
    <p:sldId id="269" r:id="rId27"/>
    <p:sldId id="270" r:id="rId28"/>
    <p:sldId id="271" r:id="rId29"/>
    <p:sldId id="272" r:id="rId30"/>
    <p:sldId id="273" r:id="rId31"/>
    <p:sldId id="284" r:id="rId32"/>
    <p:sldId id="285" r:id="rId33"/>
    <p:sldId id="291" r:id="rId34"/>
    <p:sldId id="286" r:id="rId35"/>
    <p:sldId id="287" r:id="rId36"/>
    <p:sldId id="288" r:id="rId37"/>
    <p:sldId id="289" r:id="rId38"/>
    <p:sldId id="283" r:id="rId39"/>
    <p:sldId id="290" r:id="rId40"/>
    <p:sldId id="292" r:id="rId41"/>
    <p:sldId id="293" r:id="rId42"/>
    <p:sldId id="294" r:id="rId43"/>
    <p:sldId id="295" r:id="rId44"/>
    <p:sldId id="296" r:id="rId45"/>
    <p:sldId id="302" r:id="rId46"/>
    <p:sldId id="297" r:id="rId47"/>
    <p:sldId id="298" r:id="rId4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4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sorterViewPr>
    <p:cViewPr>
      <p:scale>
        <a:sx n="46" d="100"/>
        <a:sy n="4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EFB3DA-FB95-48B8-A5A9-6B4248C15DDB}" type="datetimeFigureOut">
              <a:rPr lang="en-IN" smtClean="0"/>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DA1D79-A4D2-4C50-9F5E-E003EBEDAF06}" type="slidenum">
              <a:rPr lang="en-IN" smtClean="0"/>
              <a:t>‹#›</a:t>
            </a:fld>
            <a:endParaRPr lang="en-IN"/>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FB3DA-FB95-48B8-A5A9-6B4248C15DDB}" type="datetimeFigureOut">
              <a:rPr lang="en-IN" smtClean="0"/>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EFB3DA-FB95-48B8-A5A9-6B4248C15DDB}" type="datetimeFigureOut">
              <a:rPr lang="en-IN" smtClean="0"/>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FB3DA-FB95-48B8-A5A9-6B4248C15DDB}" type="datetimeFigureOut">
              <a:rPr lang="en-IN" smtClean="0"/>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EFB3DA-FB95-48B8-A5A9-6B4248C15DDB}" type="datetimeFigureOut">
              <a:rPr lang="en-IN" smtClean="0"/>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DA1D79-A4D2-4C50-9F5E-E003EBEDAF06}" type="slidenum">
              <a:rPr lang="en-IN" smtClean="0"/>
              <a:t>‹#›</a:t>
            </a:fld>
            <a:endParaRPr lang="en-IN"/>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EFB3DA-FB95-48B8-A5A9-6B4248C15DDB}" type="datetimeFigureOut">
              <a:rPr lang="en-IN" smtClean="0"/>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EFB3DA-FB95-48B8-A5A9-6B4248C15DDB}" type="datetimeFigureOut">
              <a:rPr lang="en-IN" smtClean="0"/>
              <a:t>17-08-2023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DA1D79-A4D2-4C50-9F5E-E003EBEDAF06}" type="slidenum">
              <a:rPr lang="en-IN" smtClean="0"/>
              <a:t>‹#›</a:t>
            </a:fld>
            <a:endParaRPr lang="en-IN"/>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EFB3DA-FB95-48B8-A5A9-6B4248C15DDB}" type="datetimeFigureOut">
              <a:rPr lang="en-IN" smtClean="0"/>
              <a:t>17-08-2023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FB3DA-FB95-48B8-A5A9-6B4248C15DDB}" type="datetimeFigureOut">
              <a:rPr lang="en-IN" smtClean="0"/>
              <a:t>17-08-2023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EFB3DA-FB95-48B8-A5A9-6B4248C15DDB}" type="datetimeFigureOut">
              <a:rPr lang="en-IN" smtClean="0"/>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DA1D79-A4D2-4C50-9F5E-E003EBEDAF06}" type="slidenum">
              <a:rPr lang="en-IN" smtClean="0"/>
              <a:t>‹#›</a:t>
            </a:fld>
            <a:endParaRPr lang="en-IN"/>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EFB3DA-FB95-48B8-A5A9-6B4248C15DDB}" type="datetimeFigureOut">
              <a:rPr lang="en-IN" smtClean="0"/>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DA1D79-A4D2-4C50-9F5E-E003EBEDAF0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4EFB3DA-FB95-48B8-A5A9-6B4248C15DDB}" type="datetimeFigureOut">
              <a:rPr lang="en-IN" smtClean="0"/>
              <a:t>17-08-2023</a:t>
            </a:fld>
            <a:endParaRPr lang="en-IN"/>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IN"/>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DA1D79-A4D2-4C50-9F5E-E003EBEDAF0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intellipaat.com/blog/artificial-intelligence-in-healthcare/#no8" TargetMode="External"/><Relationship Id="rId13" Type="http://schemas.openxmlformats.org/officeDocument/2006/relationships/hyperlink" Target="https://intellipaat.com/blog/artificial-intelligence-in-healthcare/#no13" TargetMode="External"/><Relationship Id="rId3" Type="http://schemas.openxmlformats.org/officeDocument/2006/relationships/hyperlink" Target="https://intellipaat.com/blog/artificial-intelligence-in-healthcare/#no3" TargetMode="External"/><Relationship Id="rId7" Type="http://schemas.openxmlformats.org/officeDocument/2006/relationships/hyperlink" Target="https://intellipaat.com/blog/artificial-intelligence-in-healthcare/#no7" TargetMode="External"/><Relationship Id="rId12" Type="http://schemas.openxmlformats.org/officeDocument/2006/relationships/hyperlink" Target="https://intellipaat.com/blog/artificial-intelligence-in-healthcare/#no12" TargetMode="External"/><Relationship Id="rId17" Type="http://schemas.openxmlformats.org/officeDocument/2006/relationships/hyperlink" Target="https://intellipaat.com/blog/artificial-intelligence-in-healthcare/#no17" TargetMode="External"/><Relationship Id="rId2" Type="http://schemas.openxmlformats.org/officeDocument/2006/relationships/hyperlink" Target="https://intellipaat.com/blog/artificial-intelligence-in-healthcare/#no2" TargetMode="External"/><Relationship Id="rId16" Type="http://schemas.openxmlformats.org/officeDocument/2006/relationships/hyperlink" Target="https://intellipaat.com/blog/artificial-intelligence-in-healthcare/#no16" TargetMode="External"/><Relationship Id="rId1" Type="http://schemas.openxmlformats.org/officeDocument/2006/relationships/slideLayout" Target="../slideLayouts/slideLayout2.xml"/><Relationship Id="rId6" Type="http://schemas.openxmlformats.org/officeDocument/2006/relationships/hyperlink" Target="https://intellipaat.com/blog/artificial-intelligence-in-healthcare/#no6" TargetMode="External"/><Relationship Id="rId11" Type="http://schemas.openxmlformats.org/officeDocument/2006/relationships/hyperlink" Target="https://intellipaat.com/blog/artificial-intelligence-in-healthcare/#no11" TargetMode="External"/><Relationship Id="rId5" Type="http://schemas.openxmlformats.org/officeDocument/2006/relationships/hyperlink" Target="https://intellipaat.com/blog/artificial-intelligence-in-healthcare/#no5" TargetMode="External"/><Relationship Id="rId15" Type="http://schemas.openxmlformats.org/officeDocument/2006/relationships/hyperlink" Target="https://intellipaat.com/blog/artificial-intelligence-in-healthcare/#no15" TargetMode="External"/><Relationship Id="rId10" Type="http://schemas.openxmlformats.org/officeDocument/2006/relationships/hyperlink" Target="https://intellipaat.com/blog/artificial-intelligence-in-healthcare/#no10" TargetMode="External"/><Relationship Id="rId4" Type="http://schemas.openxmlformats.org/officeDocument/2006/relationships/hyperlink" Target="https://intellipaat.com/blog/artificial-intelligence-in-healthcare/#no4" TargetMode="External"/><Relationship Id="rId9" Type="http://schemas.openxmlformats.org/officeDocument/2006/relationships/hyperlink" Target="https://intellipaat.com/blog/artificial-intelligence-in-healthcare/#no9" TargetMode="External"/><Relationship Id="rId14" Type="http://schemas.openxmlformats.org/officeDocument/2006/relationships/hyperlink" Target="https://intellipaat.com/blog/artificial-intelligence-in-healthcare/#no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2655" y="1484784"/>
            <a:ext cx="7772400" cy="2819399"/>
          </a:xfrm>
        </p:spPr>
        <p:txBody>
          <a:bodyPr/>
          <a:lstStyle/>
          <a:p>
            <a:r>
              <a:rPr lang="en-US" dirty="0" smtClean="0"/>
              <a:t>MODULE - 5</a:t>
            </a:r>
            <a:endParaRPr lang="en-IN" dirty="0"/>
          </a:p>
        </p:txBody>
      </p:sp>
      <p:sp>
        <p:nvSpPr>
          <p:cNvPr id="3" name="Subtitle 2"/>
          <p:cNvSpPr>
            <a:spLocks noGrp="1"/>
          </p:cNvSpPr>
          <p:nvPr>
            <p:ph type="subTitle" idx="1"/>
          </p:nvPr>
        </p:nvSpPr>
        <p:spPr>
          <a:xfrm>
            <a:off x="1475656" y="4509120"/>
            <a:ext cx="6400800" cy="1291208"/>
          </a:xfrm>
        </p:spPr>
        <p:txBody>
          <a:bodyPr/>
          <a:lstStyle/>
          <a:p>
            <a:r>
              <a:rPr lang="en-US" sz="3200" b="1" dirty="0"/>
              <a:t>ARTIFICIAL INTELLIGENCE FOR MEDICAL APPLICATIONS</a:t>
            </a:r>
            <a:endParaRPr lang="en-IN" sz="3200" dirty="0"/>
          </a:p>
          <a:p>
            <a:endParaRPr lang="en-IN"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692696"/>
            <a:ext cx="3967166" cy="363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978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r>
              <a:rPr lang="en-IN" sz="2000" dirty="0">
                <a:solidFill>
                  <a:srgbClr val="C00000"/>
                </a:solidFill>
              </a:rPr>
              <a:t>Artificially intelligent systems are also being </a:t>
            </a:r>
            <a:r>
              <a:rPr lang="en-IN" sz="2000" dirty="0" smtClean="0">
                <a:solidFill>
                  <a:srgbClr val="C00000"/>
                </a:solidFill>
              </a:rPr>
              <a:t>applied to enhance patient </a:t>
            </a:r>
            <a:r>
              <a:rPr lang="en-IN" sz="2000" dirty="0">
                <a:solidFill>
                  <a:srgbClr val="C00000"/>
                </a:solidFill>
              </a:rPr>
              <a:t>care, and provide support to physicians through the use of AI assistants. </a:t>
            </a:r>
            <a:endParaRPr lang="en-IN" sz="2000" dirty="0" smtClean="0">
              <a:solidFill>
                <a:srgbClr val="C00000"/>
              </a:solidFill>
            </a:endParaRPr>
          </a:p>
          <a:p>
            <a:pPr>
              <a:buClr>
                <a:srgbClr val="0070C0"/>
              </a:buClr>
              <a:buFont typeface="Wingdings" pitchFamily="2" charset="2"/>
              <a:buChar char="v"/>
            </a:pPr>
            <a:r>
              <a:rPr lang="en-IN" sz="2000" dirty="0" smtClean="0"/>
              <a:t> Instantly </a:t>
            </a:r>
            <a:r>
              <a:rPr lang="en-IN" sz="2000" dirty="0"/>
              <a:t>finding which physicians are on call and scheduling the next available appointment; the AI system can also search multiple scheduling systems across different </a:t>
            </a:r>
            <a:r>
              <a:rPr lang="en-IN" sz="2000" dirty="0" smtClean="0"/>
              <a:t>hospitals.</a:t>
            </a:r>
            <a:endParaRPr lang="en-IN" sz="2000" dirty="0"/>
          </a:p>
          <a:p>
            <a:pPr>
              <a:buClr>
                <a:srgbClr val="0070C0"/>
              </a:buClr>
              <a:buFont typeface="Wingdings" pitchFamily="2" charset="2"/>
              <a:buChar char="v"/>
            </a:pPr>
            <a:r>
              <a:rPr lang="en-IN" sz="2000" dirty="0" smtClean="0"/>
              <a:t>Answering </a:t>
            </a:r>
            <a:r>
              <a:rPr lang="en-IN" sz="2000" dirty="0"/>
              <a:t>prescription related questions, like drug availability and cost-effective alternative </a:t>
            </a:r>
            <a:r>
              <a:rPr lang="en-IN" sz="2000" dirty="0" smtClean="0"/>
              <a:t>drugs.</a:t>
            </a:r>
          </a:p>
          <a:p>
            <a:pPr>
              <a:buClr>
                <a:srgbClr val="0070C0"/>
              </a:buClr>
              <a:buFont typeface="Wingdings" pitchFamily="2" charset="2"/>
              <a:buChar char="v"/>
            </a:pPr>
            <a:r>
              <a:rPr lang="en-IN" sz="2000" dirty="0" smtClean="0"/>
              <a:t>Assisting </a:t>
            </a:r>
            <a:r>
              <a:rPr lang="en-IN" sz="2000" dirty="0"/>
              <a:t>doctors search hospital protocol, list of available clinical tools, and available drugs all through the use of a mobile application, thus improving workflow in the hospital.</a:t>
            </a:r>
          </a:p>
          <a:p>
            <a:r>
              <a:rPr lang="en-IN" sz="2000" dirty="0">
                <a:solidFill>
                  <a:srgbClr val="C00000"/>
                </a:solidFill>
              </a:rPr>
              <a:t>The most recent application of AI in global healthcare is the prediction of emerging hotspots using contact </a:t>
            </a:r>
            <a:r>
              <a:rPr lang="en-IN" sz="2000" dirty="0" smtClean="0">
                <a:solidFill>
                  <a:srgbClr val="C00000"/>
                </a:solidFill>
              </a:rPr>
              <a:t>tracing (</a:t>
            </a:r>
            <a:r>
              <a:rPr lang="en-IN" sz="2000" dirty="0"/>
              <a:t>Contact tracing is a disease control measure used by government authorities to limit spread of a </a:t>
            </a:r>
            <a:r>
              <a:rPr lang="en-IN" sz="2000" dirty="0" smtClean="0"/>
              <a:t>disease)</a:t>
            </a:r>
            <a:r>
              <a:rPr lang="en-IN" sz="2000" dirty="0" smtClean="0">
                <a:solidFill>
                  <a:srgbClr val="C00000"/>
                </a:solidFill>
              </a:rPr>
              <a:t>, </a:t>
            </a:r>
            <a:r>
              <a:rPr lang="en-IN" sz="2000" dirty="0">
                <a:solidFill>
                  <a:srgbClr val="C00000"/>
                </a:solidFill>
              </a:rPr>
              <a:t>and flight traveler data to fight off the novel coronavirus (COVID-19) pandemic.</a:t>
            </a:r>
          </a:p>
          <a:p>
            <a:pPr marL="0" indent="0">
              <a:buNone/>
            </a:pPr>
            <a:endParaRPr lang="en-IN" dirty="0"/>
          </a:p>
        </p:txBody>
      </p:sp>
    </p:spTree>
    <p:extLst>
      <p:ext uri="{BB962C8B-B14F-4D97-AF65-F5344CB8AC3E}">
        <p14:creationId xmlns:p14="http://schemas.microsoft.com/office/powerpoint/2010/main" val="3232344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5524872"/>
          </a:xfrm>
        </p:spPr>
        <p:txBody>
          <a:bodyPr/>
          <a:lstStyle/>
          <a:p>
            <a:r>
              <a:rPr lang="en-IN" dirty="0"/>
              <a:t> </a:t>
            </a:r>
            <a:r>
              <a:rPr lang="en-IN" dirty="0" smtClean="0"/>
              <a:t>Applications </a:t>
            </a:r>
            <a:r>
              <a:rPr lang="en-IN" dirty="0"/>
              <a:t>of artificially intelligent systems in healthcare can be broadly classified into three </a:t>
            </a:r>
            <a:r>
              <a:rPr lang="en-IN" dirty="0" smtClean="0"/>
              <a:t>categories :</a:t>
            </a:r>
          </a:p>
          <a:p>
            <a:endParaRPr lang="en-IN" dirty="0" smtClean="0"/>
          </a:p>
          <a:p>
            <a:pPr marL="354013" indent="0">
              <a:buClr>
                <a:srgbClr val="002060"/>
              </a:buClr>
              <a:buFont typeface="+mj-lt"/>
              <a:buAutoNum type="arabicPeriod"/>
            </a:pPr>
            <a:r>
              <a:rPr lang="en-IN" dirty="0" smtClean="0"/>
              <a:t> Patient-oriented AI</a:t>
            </a:r>
          </a:p>
          <a:p>
            <a:pPr marL="354013" indent="0">
              <a:buClr>
                <a:srgbClr val="002060"/>
              </a:buClr>
              <a:buFont typeface="+mj-lt"/>
              <a:buAutoNum type="arabicPeriod"/>
            </a:pPr>
            <a:r>
              <a:rPr lang="en-IN" dirty="0" smtClean="0"/>
              <a:t>Clinician-oriented </a:t>
            </a:r>
            <a:r>
              <a:rPr lang="en-IN" dirty="0"/>
              <a:t>AI </a:t>
            </a:r>
            <a:r>
              <a:rPr lang="en-IN" dirty="0" smtClean="0"/>
              <a:t>and</a:t>
            </a:r>
          </a:p>
          <a:p>
            <a:pPr marL="354013" indent="0">
              <a:buClr>
                <a:srgbClr val="002060"/>
              </a:buClr>
              <a:buFont typeface="+mj-lt"/>
              <a:buAutoNum type="arabicPeriod"/>
            </a:pPr>
            <a:r>
              <a:rPr lang="en-IN" dirty="0" smtClean="0"/>
              <a:t>Administrative </a:t>
            </a:r>
            <a:r>
              <a:rPr lang="en-IN" dirty="0"/>
              <a:t>and Operational-oriented AI.</a:t>
            </a:r>
          </a:p>
          <a:p>
            <a:endParaRPr lang="en-IN" dirty="0"/>
          </a:p>
        </p:txBody>
      </p:sp>
    </p:spTree>
    <p:extLst>
      <p:ext uri="{BB962C8B-B14F-4D97-AF65-F5344CB8AC3E}">
        <p14:creationId xmlns:p14="http://schemas.microsoft.com/office/powerpoint/2010/main" val="3517496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17" t="14353" r="2151" b="15840"/>
          <a:stretch/>
        </p:blipFill>
        <p:spPr bwMode="auto">
          <a:xfrm>
            <a:off x="179512" y="836712"/>
            <a:ext cx="871296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706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dobe Caslon Pro Bold" pitchFamily="18" charset="0"/>
              </a:rPr>
              <a:t>Application of AI in Imaging and Computer-aided Diagnosis</a:t>
            </a:r>
            <a:endParaRPr lang="en-IN" dirty="0">
              <a:latin typeface="Adobe Caslon Pro Bold"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IN" dirty="0" smtClean="0"/>
              <a:t>In the </a:t>
            </a:r>
            <a:r>
              <a:rPr lang="en-IN" dirty="0" err="1"/>
              <a:t>feld</a:t>
            </a:r>
            <a:r>
              <a:rPr lang="en-IN" dirty="0"/>
              <a:t> of </a:t>
            </a:r>
            <a:r>
              <a:rPr lang="en-IN" dirty="0" smtClean="0"/>
              <a:t>computer aided </a:t>
            </a:r>
            <a:r>
              <a:rPr lang="en-IN" dirty="0"/>
              <a:t>detection/diagnosis (CAD) for medical images is starting to experience changes with the advent of an advanced </a:t>
            </a:r>
            <a:r>
              <a:rPr lang="en-IN" dirty="0" smtClean="0"/>
              <a:t>artificial </a:t>
            </a:r>
            <a:r>
              <a:rPr lang="en-IN" dirty="0"/>
              <a:t>neural network called deep learning, which is a part of machine learning technology. </a:t>
            </a:r>
            <a:endParaRPr lang="en-IN" dirty="0" smtClean="0"/>
          </a:p>
          <a:p>
            <a:pPr algn="just"/>
            <a:r>
              <a:rPr lang="en-IN" dirty="0"/>
              <a:t>While the need for CAD in the clinical setting has been </a:t>
            </a:r>
            <a:r>
              <a:rPr lang="en-IN" dirty="0" err="1"/>
              <a:t>sufciently</a:t>
            </a:r>
            <a:r>
              <a:rPr lang="en-IN" dirty="0"/>
              <a:t> recognized, the limitations found in such conventional or traditional CADs are mainly owing to the following reasons: </a:t>
            </a:r>
            <a:endParaRPr lang="en-IN" dirty="0" smtClean="0"/>
          </a:p>
          <a:p>
            <a:pPr algn="just"/>
            <a:r>
              <a:rPr lang="en-IN" dirty="0" smtClean="0"/>
              <a:t>– High </a:t>
            </a:r>
            <a:r>
              <a:rPr lang="en-IN" dirty="0"/>
              <a:t>development cost. </a:t>
            </a:r>
            <a:endParaRPr lang="en-IN" dirty="0" smtClean="0"/>
          </a:p>
          <a:p>
            <a:pPr algn="just"/>
            <a:r>
              <a:rPr lang="en-IN" dirty="0" smtClean="0"/>
              <a:t>– high </a:t>
            </a:r>
            <a:r>
              <a:rPr lang="en-IN" dirty="0"/>
              <a:t>rate of false-positive marks, possibly leading to </a:t>
            </a:r>
            <a:r>
              <a:rPr lang="en-IN" dirty="0" smtClean="0"/>
              <a:t>an    </a:t>
            </a:r>
          </a:p>
          <a:p>
            <a:pPr marL="0" indent="0" algn="just">
              <a:buNone/>
            </a:pPr>
            <a:r>
              <a:rPr lang="en-IN" dirty="0"/>
              <a:t> </a:t>
            </a:r>
            <a:r>
              <a:rPr lang="en-IN" dirty="0" smtClean="0"/>
              <a:t>     increased </a:t>
            </a:r>
            <a:r>
              <a:rPr lang="en-IN" dirty="0"/>
              <a:t>recall rate and </a:t>
            </a:r>
            <a:r>
              <a:rPr lang="en-IN" dirty="0" smtClean="0"/>
              <a:t>unnecessary biopsies</a:t>
            </a:r>
            <a:r>
              <a:rPr lang="en-IN" dirty="0"/>
              <a:t> </a:t>
            </a:r>
            <a:endParaRPr lang="en-IN" dirty="0" smtClean="0"/>
          </a:p>
          <a:p>
            <a:pPr algn="just"/>
            <a:r>
              <a:rPr lang="en-IN" dirty="0" smtClean="0"/>
              <a:t>–Not </a:t>
            </a:r>
            <a:r>
              <a:rPr lang="en-IN" dirty="0"/>
              <a:t>always </a:t>
            </a:r>
            <a:r>
              <a:rPr lang="en-IN" dirty="0" err="1"/>
              <a:t>efective</a:t>
            </a:r>
            <a:r>
              <a:rPr lang="en-IN" dirty="0"/>
              <a:t> in a clinical evaluation. </a:t>
            </a:r>
            <a:endParaRPr lang="en-IN" dirty="0" smtClean="0"/>
          </a:p>
          <a:p>
            <a:pPr algn="just"/>
            <a:r>
              <a:rPr lang="en-IN" dirty="0" smtClean="0"/>
              <a:t>–</a:t>
            </a:r>
            <a:r>
              <a:rPr lang="en-IN" dirty="0" err="1"/>
              <a:t>Workfow</a:t>
            </a:r>
            <a:r>
              <a:rPr lang="en-IN" dirty="0"/>
              <a:t> and cost-</a:t>
            </a:r>
            <a:r>
              <a:rPr lang="en-IN" dirty="0" err="1"/>
              <a:t>efectiveness</a:t>
            </a:r>
            <a:r>
              <a:rPr lang="en-IN" dirty="0"/>
              <a:t> issues. </a:t>
            </a:r>
            <a:endParaRPr lang="en-IN" dirty="0" smtClean="0"/>
          </a:p>
          <a:p>
            <a:pPr algn="just"/>
            <a:r>
              <a:rPr lang="en-IN" dirty="0" smtClean="0"/>
              <a:t>–</a:t>
            </a:r>
            <a:r>
              <a:rPr lang="en-IN" dirty="0"/>
              <a:t>Limited to </a:t>
            </a:r>
            <a:r>
              <a:rPr lang="en-IN" dirty="0" err="1"/>
              <a:t>specifc</a:t>
            </a:r>
            <a:r>
              <a:rPr lang="en-IN" dirty="0"/>
              <a:t> lesions.</a:t>
            </a:r>
          </a:p>
        </p:txBody>
      </p:sp>
    </p:spTree>
    <p:extLst>
      <p:ext uri="{BB962C8B-B14F-4D97-AF65-F5344CB8AC3E}">
        <p14:creationId xmlns:p14="http://schemas.microsoft.com/office/powerpoint/2010/main" val="37844477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8211732" cy="520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56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normAutofit fontScale="92500" lnSpcReduction="10000"/>
          </a:bodyPr>
          <a:lstStyle/>
          <a:p>
            <a:pPr algn="just"/>
            <a:r>
              <a:rPr lang="en-IN" dirty="0"/>
              <a:t>Three types of CAD</a:t>
            </a:r>
          </a:p>
          <a:p>
            <a:pPr algn="just"/>
            <a:r>
              <a:rPr lang="en-IN" dirty="0"/>
              <a:t>There are three types of CAD classified based on their</a:t>
            </a:r>
          </a:p>
          <a:p>
            <a:pPr algn="just"/>
            <a:r>
              <a:rPr lang="en-IN" dirty="0"/>
              <a:t>purposes.</a:t>
            </a:r>
          </a:p>
          <a:p>
            <a:pPr algn="just"/>
            <a:r>
              <a:rPr lang="en-IN" dirty="0"/>
              <a:t>– </a:t>
            </a:r>
            <a:r>
              <a:rPr lang="en-IN" dirty="0" err="1"/>
              <a:t>CADe</a:t>
            </a:r>
            <a:r>
              <a:rPr lang="en-IN" dirty="0"/>
              <a:t> (detection).</a:t>
            </a:r>
          </a:p>
          <a:p>
            <a:pPr algn="just"/>
            <a:r>
              <a:rPr lang="en-IN" dirty="0"/>
              <a:t>– </a:t>
            </a:r>
            <a:r>
              <a:rPr lang="en-IN" dirty="0" err="1"/>
              <a:t>CADx</a:t>
            </a:r>
            <a:r>
              <a:rPr lang="en-IN" dirty="0"/>
              <a:t> (diagnosis).</a:t>
            </a:r>
          </a:p>
          <a:p>
            <a:pPr algn="just"/>
            <a:r>
              <a:rPr lang="en-IN" dirty="0"/>
              <a:t>– </a:t>
            </a:r>
            <a:r>
              <a:rPr lang="en-IN" dirty="0" err="1"/>
              <a:t>CADt</a:t>
            </a:r>
            <a:r>
              <a:rPr lang="en-IN" dirty="0"/>
              <a:t> (triage).</a:t>
            </a:r>
          </a:p>
          <a:p>
            <a:pPr algn="just"/>
            <a:r>
              <a:rPr lang="en-IN" dirty="0" err="1"/>
              <a:t>CADe</a:t>
            </a:r>
            <a:r>
              <a:rPr lang="en-IN" dirty="0"/>
              <a:t> and </a:t>
            </a:r>
            <a:r>
              <a:rPr lang="en-IN" dirty="0" err="1"/>
              <a:t>CADx</a:t>
            </a:r>
            <a:r>
              <a:rPr lang="en-IN" dirty="0"/>
              <a:t> are used for the detection of diseases</a:t>
            </a:r>
          </a:p>
          <a:p>
            <a:pPr algn="just"/>
            <a:r>
              <a:rPr lang="en-IN" dirty="0"/>
              <a:t>on the image and classification of lesions into benign and</a:t>
            </a:r>
          </a:p>
          <a:p>
            <a:pPr algn="just"/>
            <a:r>
              <a:rPr lang="en-IN" dirty="0" smtClean="0"/>
              <a:t>Malignant</a:t>
            </a:r>
          </a:p>
          <a:p>
            <a:pPr algn="just"/>
            <a:r>
              <a:rPr lang="en-IN" dirty="0" err="1"/>
              <a:t>CADx</a:t>
            </a:r>
            <a:r>
              <a:rPr lang="en-IN" dirty="0"/>
              <a:t> for breast MRIs was developed by Quantitative</a:t>
            </a:r>
          </a:p>
          <a:p>
            <a:pPr algn="just"/>
            <a:r>
              <a:rPr lang="en-IN" dirty="0"/>
              <a:t>Insights, </a:t>
            </a:r>
            <a:r>
              <a:rPr lang="en-IN" dirty="0" err="1" smtClean="0"/>
              <a:t>CADx</a:t>
            </a:r>
            <a:r>
              <a:rPr lang="en-IN" dirty="0" smtClean="0"/>
              <a:t> </a:t>
            </a:r>
            <a:r>
              <a:rPr lang="en-IN" dirty="0"/>
              <a:t>for breast MRIs presents an index indicating</a:t>
            </a:r>
          </a:p>
          <a:p>
            <a:pPr algn="just"/>
            <a:r>
              <a:rPr lang="en-IN" dirty="0"/>
              <a:t>the grade of QI score for the candidate lesion site and has a</a:t>
            </a:r>
          </a:p>
          <a:p>
            <a:pPr algn="just"/>
            <a:r>
              <a:rPr lang="en-IN" dirty="0"/>
              <a:t>similar image presentation function.</a:t>
            </a:r>
          </a:p>
          <a:p>
            <a:pPr algn="just"/>
            <a:r>
              <a:rPr lang="en-IN" dirty="0"/>
              <a:t>Triage refers to selection based on the severity of a</a:t>
            </a:r>
          </a:p>
          <a:p>
            <a:pPr algn="just"/>
            <a:r>
              <a:rPr lang="en-IN" dirty="0"/>
              <a:t>patient’s illness or trauma.</a:t>
            </a:r>
          </a:p>
        </p:txBody>
      </p:sp>
    </p:spTree>
    <p:extLst>
      <p:ext uri="{BB962C8B-B14F-4D97-AF65-F5344CB8AC3E}">
        <p14:creationId xmlns:p14="http://schemas.microsoft.com/office/powerpoint/2010/main" val="2708499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91264" cy="591344"/>
          </a:xfrm>
        </p:spPr>
        <p:txBody>
          <a:bodyPr>
            <a:normAutofit fontScale="90000"/>
          </a:bodyPr>
          <a:lstStyle/>
          <a:p>
            <a:r>
              <a:rPr lang="en-IN" b="1" dirty="0"/>
              <a:t>Traditional CAD</a:t>
            </a:r>
            <a:endParaRPr lang="en-IN" dirty="0"/>
          </a:p>
        </p:txBody>
      </p:sp>
      <p:sp>
        <p:nvSpPr>
          <p:cNvPr id="3" name="Content Placeholder 2"/>
          <p:cNvSpPr>
            <a:spLocks noGrp="1"/>
          </p:cNvSpPr>
          <p:nvPr>
            <p:ph idx="1"/>
          </p:nvPr>
        </p:nvSpPr>
        <p:spPr>
          <a:xfrm>
            <a:off x="457200" y="1196752"/>
            <a:ext cx="8229600" cy="5280248"/>
          </a:xfrm>
        </p:spPr>
        <p:txBody>
          <a:bodyPr>
            <a:normAutofit fontScale="92500" lnSpcReduction="10000"/>
          </a:bodyPr>
          <a:lstStyle/>
          <a:p>
            <a:r>
              <a:rPr lang="en-IN" sz="2000" dirty="0"/>
              <a:t>Basic research on CAD, including research and </a:t>
            </a:r>
            <a:r>
              <a:rPr lang="en-IN" sz="2000" dirty="0" smtClean="0"/>
              <a:t>development aimed </a:t>
            </a:r>
            <a:r>
              <a:rPr lang="en-IN" sz="2000" dirty="0"/>
              <a:t>at automatic diagnosis, began in the </a:t>
            </a:r>
            <a:r>
              <a:rPr lang="en-IN" sz="2000" dirty="0" smtClean="0"/>
              <a:t>1960s. The </a:t>
            </a:r>
            <a:r>
              <a:rPr lang="en-IN" sz="2000" dirty="0"/>
              <a:t>first device to be approved by the U.S. Food and </a:t>
            </a:r>
            <a:r>
              <a:rPr lang="en-IN" sz="2000" dirty="0" smtClean="0"/>
              <a:t>Drug Administration </a:t>
            </a:r>
            <a:r>
              <a:rPr lang="en-IN" sz="2000" dirty="0"/>
              <a:t>(FDA) in 1998 was a mammography </a:t>
            </a:r>
            <a:r>
              <a:rPr lang="en-IN" sz="2000" dirty="0" smtClean="0"/>
              <a:t>CAD device </a:t>
            </a:r>
            <a:r>
              <a:rPr lang="en-IN" sz="2000" dirty="0"/>
              <a:t>made by R2 Technology, Inc. (now </a:t>
            </a:r>
            <a:r>
              <a:rPr lang="en-IN" sz="2000" dirty="0" err="1" smtClean="0"/>
              <a:t>Hologic</a:t>
            </a:r>
            <a:r>
              <a:rPr lang="en-IN" sz="2000" dirty="0"/>
              <a:t>). </a:t>
            </a:r>
            <a:r>
              <a:rPr lang="en-IN" sz="2000" dirty="0" smtClean="0"/>
              <a:t>Therefore,1998 </a:t>
            </a:r>
            <a:r>
              <a:rPr lang="en-IN" sz="2000" dirty="0"/>
              <a:t>is sometimes called “CAD first year</a:t>
            </a:r>
            <a:r>
              <a:rPr lang="en-IN" sz="2000" dirty="0" smtClean="0"/>
              <a:t>.”</a:t>
            </a:r>
          </a:p>
          <a:p>
            <a:r>
              <a:rPr lang="en-IN" sz="2000" dirty="0"/>
              <a:t>After that, commercialization has continued in the </a:t>
            </a:r>
            <a:r>
              <a:rPr lang="en-IN" sz="2000" dirty="0" smtClean="0"/>
              <a:t>diagnostic imaging </a:t>
            </a:r>
            <a:r>
              <a:rPr lang="en-IN" sz="2000" dirty="0"/>
              <a:t>area to include chest radiographs, chest </a:t>
            </a:r>
            <a:r>
              <a:rPr lang="en-IN" sz="2000" dirty="0" smtClean="0"/>
              <a:t>CT images</a:t>
            </a:r>
            <a:r>
              <a:rPr lang="en-IN" sz="2000" dirty="0"/>
              <a:t>, and CT colonoscopies</a:t>
            </a:r>
            <a:r>
              <a:rPr lang="en-IN" sz="2000" dirty="0" smtClean="0"/>
              <a:t>.</a:t>
            </a:r>
          </a:p>
          <a:p>
            <a:r>
              <a:rPr lang="en-IN" sz="2000" dirty="0"/>
              <a:t>While the need for CAD in the clinical setting has </a:t>
            </a:r>
            <a:r>
              <a:rPr lang="en-IN" sz="2000" dirty="0" smtClean="0"/>
              <a:t>been sufficiently </a:t>
            </a:r>
            <a:r>
              <a:rPr lang="en-IN" sz="2000" dirty="0"/>
              <a:t>recognized, the limitations found in such </a:t>
            </a:r>
            <a:r>
              <a:rPr lang="en-IN" sz="2000" dirty="0" smtClean="0"/>
              <a:t>conventional or </a:t>
            </a:r>
            <a:r>
              <a:rPr lang="en-IN" sz="2000" dirty="0"/>
              <a:t>traditional CADs are mainly owing to the </a:t>
            </a:r>
            <a:r>
              <a:rPr lang="en-IN" sz="2000" dirty="0" smtClean="0"/>
              <a:t>following reasons</a:t>
            </a:r>
            <a:r>
              <a:rPr lang="en-IN" sz="2000" dirty="0"/>
              <a:t>:</a:t>
            </a:r>
          </a:p>
          <a:p>
            <a:r>
              <a:rPr lang="en-IN" sz="2000" dirty="0"/>
              <a:t>–High development cost.</a:t>
            </a:r>
          </a:p>
          <a:p>
            <a:r>
              <a:rPr lang="en-IN" sz="2000" dirty="0"/>
              <a:t>–A high rate of false-positive marks, possibly leading </a:t>
            </a:r>
            <a:r>
              <a:rPr lang="en-IN" sz="2000" dirty="0" smtClean="0"/>
              <a:t>to an </a:t>
            </a:r>
            <a:r>
              <a:rPr lang="en-IN" sz="2000" dirty="0"/>
              <a:t>increased recall rate and unnecessary biopsies.</a:t>
            </a:r>
          </a:p>
          <a:p>
            <a:r>
              <a:rPr lang="en-IN" sz="2000" dirty="0"/>
              <a:t>–Not always effective in a clinical evaluation.</a:t>
            </a:r>
          </a:p>
          <a:p>
            <a:r>
              <a:rPr lang="en-IN" sz="2000" dirty="0"/>
              <a:t>–Workflow and cost-effectiveness issues.</a:t>
            </a:r>
          </a:p>
          <a:p>
            <a:r>
              <a:rPr lang="en-IN" sz="2000" dirty="0"/>
              <a:t>–Limited to specific lesions.</a:t>
            </a:r>
            <a:endParaRPr lang="en-IN" sz="2000" dirty="0"/>
          </a:p>
        </p:txBody>
      </p:sp>
    </p:spTree>
    <p:extLst>
      <p:ext uri="{BB962C8B-B14F-4D97-AF65-F5344CB8AC3E}">
        <p14:creationId xmlns:p14="http://schemas.microsoft.com/office/powerpoint/2010/main" val="256678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04644"/>
            <a:ext cx="8229600" cy="386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37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6558" y="1600200"/>
            <a:ext cx="6750884"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49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2060"/>
                </a:solidFill>
                <a:latin typeface="Adobe Caslon Pro Bold" pitchFamily="18" charset="0"/>
              </a:rPr>
              <a:t>Remarkable AI‑CAD </a:t>
            </a:r>
            <a:r>
              <a:rPr lang="en-IN" dirty="0" smtClean="0">
                <a:solidFill>
                  <a:srgbClr val="002060"/>
                </a:solidFill>
                <a:latin typeface="Adobe Caslon Pro Bold" pitchFamily="18" charset="0"/>
              </a:rPr>
              <a:t>Applications</a:t>
            </a:r>
            <a:endParaRPr lang="en-IN" dirty="0">
              <a:solidFill>
                <a:srgbClr val="002060"/>
              </a:solidFill>
              <a:latin typeface="Adobe Caslon Pro Bold" pitchFamily="18" charset="0"/>
            </a:endParaRPr>
          </a:p>
        </p:txBody>
      </p:sp>
      <p:sp>
        <p:nvSpPr>
          <p:cNvPr id="3" name="Content Placeholder 2"/>
          <p:cNvSpPr>
            <a:spLocks noGrp="1"/>
          </p:cNvSpPr>
          <p:nvPr>
            <p:ph idx="1"/>
          </p:nvPr>
        </p:nvSpPr>
        <p:spPr/>
        <p:txBody>
          <a:bodyPr/>
          <a:lstStyle/>
          <a:p>
            <a:pPr marL="457200" indent="-457200" algn="just">
              <a:buClrTx/>
              <a:buFont typeface="+mj-lt"/>
              <a:buAutoNum type="arabicPeriod"/>
            </a:pPr>
            <a:r>
              <a:rPr lang="en-IN" b="1" dirty="0">
                <a:solidFill>
                  <a:srgbClr val="C00000"/>
                </a:solidFill>
              </a:rPr>
              <a:t>Fundus photographs </a:t>
            </a:r>
            <a:r>
              <a:rPr lang="en-IN" b="1" dirty="0" smtClean="0">
                <a:solidFill>
                  <a:srgbClr val="C00000"/>
                </a:solidFill>
              </a:rPr>
              <a:t>: </a:t>
            </a:r>
          </a:p>
          <a:p>
            <a:pPr algn="just">
              <a:buClrTx/>
            </a:pPr>
            <a:r>
              <a:rPr lang="en-IN" dirty="0" smtClean="0"/>
              <a:t>The </a:t>
            </a:r>
            <a:r>
              <a:rPr lang="en-IN" dirty="0"/>
              <a:t>mass screening of fundus photographs can be used to diagnose not only eye diseases such as glaucoma but also diabetic retinopathy and hypertensive retinopathy, both for hypertension and </a:t>
            </a:r>
            <a:r>
              <a:rPr lang="en-IN" dirty="0" smtClean="0"/>
              <a:t>arteriosclerosis </a:t>
            </a:r>
            <a:r>
              <a:rPr lang="en-IN" dirty="0"/>
              <a:t>degree </a:t>
            </a:r>
            <a:r>
              <a:rPr lang="en-IN" dirty="0" smtClean="0"/>
              <a:t>determination.</a:t>
            </a:r>
          </a:p>
          <a:p>
            <a:pPr algn="just">
              <a:buClrTx/>
            </a:pPr>
            <a:r>
              <a:rPr lang="en-IN" dirty="0" smtClean="0"/>
              <a:t>Google </a:t>
            </a:r>
            <a:r>
              <a:rPr lang="en-IN" dirty="0"/>
              <a:t>collected about 130,000 fundus images and </a:t>
            </a:r>
            <a:r>
              <a:rPr lang="en-IN" dirty="0" err="1"/>
              <a:t>analyzed</a:t>
            </a:r>
            <a:r>
              <a:rPr lang="en-IN" dirty="0"/>
              <a:t> them using deep learning [50]. As a result, Google published an interesting paper in 2016 that had a detection sensitivity of about 98%, which is comparable to that of an </a:t>
            </a:r>
            <a:r>
              <a:rPr lang="en-IN" dirty="0" smtClean="0"/>
              <a:t>ophthalmologist.</a:t>
            </a:r>
            <a:endParaRPr lang="en-IN" dirty="0"/>
          </a:p>
        </p:txBody>
      </p:sp>
    </p:spTree>
    <p:extLst>
      <p:ext uri="{BB962C8B-B14F-4D97-AF65-F5344CB8AC3E}">
        <p14:creationId xmlns:p14="http://schemas.microsoft.com/office/powerpoint/2010/main" val="3712135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69373960"/>
              </p:ext>
            </p:extLst>
          </p:nvPr>
        </p:nvGraphicFramePr>
        <p:xfrm>
          <a:off x="971600" y="1268760"/>
          <a:ext cx="6929387" cy="3115239"/>
        </p:xfrm>
        <a:graphic>
          <a:graphicData uri="http://schemas.openxmlformats.org/drawingml/2006/table">
            <a:tbl>
              <a:tblPr bandRow="1">
                <a:tableStyleId>{5C22544A-7EE6-4342-B048-85BDC9FD1C3A}</a:tableStyleId>
              </a:tblPr>
              <a:tblGrid>
                <a:gridCol w="6929387"/>
              </a:tblGrid>
              <a:tr h="3115239">
                <a:tc>
                  <a:txBody>
                    <a:bodyPr/>
                    <a:lstStyle/>
                    <a:p>
                      <a:pPr>
                        <a:lnSpc>
                          <a:spcPct val="107000"/>
                        </a:lnSpc>
                        <a:spcAft>
                          <a:spcPts val="800"/>
                        </a:spcAft>
                      </a:pPr>
                      <a:r>
                        <a:rPr lang="en-US" sz="2000" b="1" dirty="0">
                          <a:solidFill>
                            <a:srgbClr val="0070C0"/>
                          </a:solidFill>
                          <a:effectLst/>
                        </a:rPr>
                        <a:t>ARTIFICIAL INTELLIGENCE FOR MEDICAL APPLICATIONS</a:t>
                      </a:r>
                      <a:endParaRPr lang="en-IN" sz="1800" b="1" dirty="0">
                        <a:solidFill>
                          <a:srgbClr val="0070C0"/>
                        </a:solidFill>
                        <a:effectLst/>
                      </a:endParaRPr>
                    </a:p>
                    <a:p>
                      <a:pPr>
                        <a:lnSpc>
                          <a:spcPct val="107000"/>
                        </a:lnSpc>
                        <a:spcAft>
                          <a:spcPts val="800"/>
                        </a:spcAft>
                      </a:pPr>
                      <a:r>
                        <a:rPr lang="en-US" sz="2000" dirty="0">
                          <a:solidFill>
                            <a:srgbClr val="7030A0"/>
                          </a:solidFill>
                          <a:effectLst/>
                        </a:rPr>
                        <a:t>Introduction to Artificial intelligence and machine learning in medical Science.</a:t>
                      </a:r>
                      <a:endParaRPr lang="en-IN" sz="1800" dirty="0">
                        <a:solidFill>
                          <a:srgbClr val="7030A0"/>
                        </a:solidFill>
                        <a:effectLst/>
                      </a:endParaRPr>
                    </a:p>
                    <a:p>
                      <a:pPr algn="just">
                        <a:lnSpc>
                          <a:spcPct val="115000"/>
                        </a:lnSpc>
                        <a:spcAft>
                          <a:spcPts val="0"/>
                        </a:spcAft>
                      </a:pPr>
                      <a:r>
                        <a:rPr lang="en-US" sz="2000" dirty="0" smtClean="0">
                          <a:solidFill>
                            <a:srgbClr val="7030A0"/>
                          </a:solidFill>
                          <a:effectLst/>
                        </a:rPr>
                        <a:t>Application </a:t>
                      </a:r>
                      <a:r>
                        <a:rPr lang="en-US" sz="2000" dirty="0">
                          <a:solidFill>
                            <a:srgbClr val="7030A0"/>
                          </a:solidFill>
                          <a:effectLst/>
                        </a:rPr>
                        <a:t>of AI in Imaging and Computer-aided Diagnosis, Neuroscience and drug discovery, Genetic algorithms.</a:t>
                      </a:r>
                      <a:endParaRPr lang="en-IN" sz="1800" dirty="0">
                        <a:solidFill>
                          <a:srgbClr val="7030A0"/>
                        </a:solidFill>
                        <a:effectLst/>
                        <a:latin typeface="Calibri"/>
                        <a:ea typeface="Calibri"/>
                        <a:cs typeface="Calibri"/>
                      </a:endParaRPr>
                    </a:p>
                  </a:txBody>
                  <a:tcPr marL="68580" marR="68580" marT="0" marB="0">
                    <a:noFill/>
                  </a:tcPr>
                </a:tc>
              </a:tr>
            </a:tbl>
          </a:graphicData>
        </a:graphic>
      </p:graphicFrame>
    </p:spTree>
    <p:extLst>
      <p:ext uri="{BB962C8B-B14F-4D97-AF65-F5344CB8AC3E}">
        <p14:creationId xmlns:p14="http://schemas.microsoft.com/office/powerpoint/2010/main" val="4292679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normAutofit lnSpcReduction="10000"/>
          </a:bodyPr>
          <a:lstStyle/>
          <a:p>
            <a:r>
              <a:rPr lang="en-IN" dirty="0"/>
              <a:t>Following this, in March 2018, Google </a:t>
            </a:r>
            <a:r>
              <a:rPr lang="en-IN" dirty="0" smtClean="0"/>
              <a:t>collected </a:t>
            </a:r>
            <a:r>
              <a:rPr lang="en-IN" dirty="0"/>
              <a:t>fundus photographs together with other medical care data from about </a:t>
            </a:r>
            <a:r>
              <a:rPr lang="en-IN" dirty="0" smtClean="0"/>
              <a:t>3,00,000 </a:t>
            </a:r>
            <a:r>
              <a:rPr lang="en-IN" dirty="0"/>
              <a:t>patients and predicted heart disease from the fundus photographs using deep learning processing. The factors considered in this study were age, gender, smoking habits, blood pressure levels, the likelihood of diabetes, and body mass index (BMI) indicating obesity. It can be said that this has already exceeded human work</a:t>
            </a:r>
            <a:r>
              <a:rPr lang="en-IN" dirty="0" smtClean="0"/>
              <a:t>.</a:t>
            </a:r>
          </a:p>
          <a:p>
            <a:pPr marL="457200" indent="-457200">
              <a:buClrTx/>
              <a:buFont typeface="+mj-lt"/>
              <a:buAutoNum type="arabicPeriod" startAt="2"/>
            </a:pPr>
            <a:r>
              <a:rPr lang="en-IN" b="1" dirty="0">
                <a:solidFill>
                  <a:srgbClr val="C00000"/>
                </a:solidFill>
              </a:rPr>
              <a:t>Dermatology </a:t>
            </a:r>
            <a:r>
              <a:rPr lang="en-IN" b="1" dirty="0" smtClean="0">
                <a:solidFill>
                  <a:srgbClr val="C00000"/>
                </a:solidFill>
              </a:rPr>
              <a:t>images :</a:t>
            </a:r>
            <a:endParaRPr lang="en-IN" dirty="0"/>
          </a:p>
          <a:p>
            <a:pPr marL="0" indent="0" algn="just">
              <a:buClrTx/>
              <a:buNone/>
            </a:pPr>
            <a:r>
              <a:rPr lang="en-IN" dirty="0" smtClean="0"/>
              <a:t>In </a:t>
            </a:r>
            <a:r>
              <a:rPr lang="en-IN" dirty="0"/>
              <a:t>January 2017, a research group at Stanford University used AI to diagnose skin cancer </a:t>
            </a:r>
            <a:r>
              <a:rPr lang="en-IN" dirty="0" smtClean="0"/>
              <a:t>.In </a:t>
            </a:r>
            <a:r>
              <a:rPr lang="en-IN" dirty="0"/>
              <a:t>their study, images of approximately 130,000 skin lesions were collected from the internet, and “skin cancer (melanoma),” “benign </a:t>
            </a:r>
            <a:r>
              <a:rPr lang="en-IN" dirty="0" err="1"/>
              <a:t>tumor</a:t>
            </a:r>
            <a:r>
              <a:rPr lang="en-IN" dirty="0"/>
              <a:t>,” etc. were learned by deep learning, and as a result, AI was able to diagnose skin cancer with accuracy equivalent to a dermatologist. </a:t>
            </a:r>
            <a:endParaRPr lang="en-IN" b="1" dirty="0"/>
          </a:p>
        </p:txBody>
      </p:sp>
    </p:spTree>
    <p:extLst>
      <p:ext uri="{BB962C8B-B14F-4D97-AF65-F5344CB8AC3E}">
        <p14:creationId xmlns:p14="http://schemas.microsoft.com/office/powerpoint/2010/main" val="1987656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fontScale="92500"/>
          </a:bodyPr>
          <a:lstStyle/>
          <a:p>
            <a:pPr marL="0" indent="0">
              <a:buNone/>
            </a:pPr>
            <a:r>
              <a:rPr lang="en-IN" dirty="0" smtClean="0">
                <a:solidFill>
                  <a:srgbClr val="C00000"/>
                </a:solidFill>
              </a:rPr>
              <a:t>3.Pathological images :</a:t>
            </a:r>
          </a:p>
          <a:p>
            <a:pPr marL="0" indent="0">
              <a:buNone/>
            </a:pPr>
            <a:r>
              <a:rPr lang="en-IN" dirty="0" smtClean="0"/>
              <a:t>(Pathology </a:t>
            </a:r>
            <a:r>
              <a:rPr lang="en-IN" dirty="0"/>
              <a:t>is study of what causes disease and disease's specific effects on biological tissues and fluids</a:t>
            </a:r>
            <a:r>
              <a:rPr lang="en-IN" dirty="0" smtClean="0"/>
              <a:t>.)</a:t>
            </a:r>
            <a:endParaRPr lang="en-IN" dirty="0" smtClean="0">
              <a:solidFill>
                <a:srgbClr val="C00000"/>
              </a:solidFill>
            </a:endParaRPr>
          </a:p>
          <a:p>
            <a:pPr marL="0" indent="0">
              <a:buNone/>
            </a:pPr>
            <a:r>
              <a:rPr lang="en-IN" dirty="0" smtClean="0"/>
              <a:t>Tremendous </a:t>
            </a:r>
            <a:r>
              <a:rPr lang="en-IN" dirty="0"/>
              <a:t>advancements in deep learning have enabled a synergy with artificial intelligence (AI), allowing for image-based diagnosis on the background of digital pathology. </a:t>
            </a:r>
          </a:p>
          <a:p>
            <a:pPr marL="0" indent="0">
              <a:buNone/>
            </a:pPr>
            <a:r>
              <a:rPr lang="en-IN" dirty="0" smtClean="0"/>
              <a:t>AI-based </a:t>
            </a:r>
            <a:r>
              <a:rPr lang="en-IN" dirty="0"/>
              <a:t>tools </a:t>
            </a:r>
            <a:r>
              <a:rPr lang="en-IN" dirty="0" smtClean="0"/>
              <a:t>save </a:t>
            </a:r>
            <a:r>
              <a:rPr lang="en-IN" dirty="0"/>
              <a:t>pathologists time and eliminate errors</a:t>
            </a:r>
            <a:r>
              <a:rPr lang="en-IN" dirty="0" smtClean="0"/>
              <a:t> </a:t>
            </a:r>
            <a:r>
              <a:rPr lang="en-IN" dirty="0"/>
              <a:t>in a study of pathological images </a:t>
            </a:r>
            <a:endParaRPr lang="en-IN" dirty="0" smtClean="0"/>
          </a:p>
          <a:p>
            <a:pPr marL="0" indent="0">
              <a:buNone/>
            </a:pPr>
            <a:r>
              <a:rPr lang="en-IN" dirty="0" smtClean="0"/>
              <a:t>On </a:t>
            </a:r>
            <a:r>
              <a:rPr lang="en-IN" dirty="0"/>
              <a:t>detection of lymph node metastasis of breast cancer, the authors made a comparison of judgment results concerning the presence or absence of lymph node metastasis for deep learning AI versus 11 pathologists with an average experience of 16 years. As a result, the average value of the AUC (the area under the ROC curve) of AI was 0.994, and the average value of 11 doctors was 0.810, with a reading time limit. </a:t>
            </a:r>
            <a:endParaRPr lang="en-IN" dirty="0">
              <a:solidFill>
                <a:srgbClr val="C00000"/>
              </a:solidFill>
            </a:endParaRPr>
          </a:p>
        </p:txBody>
      </p:sp>
    </p:spTree>
    <p:extLst>
      <p:ext uri="{BB962C8B-B14F-4D97-AF65-F5344CB8AC3E}">
        <p14:creationId xmlns:p14="http://schemas.microsoft.com/office/powerpoint/2010/main" val="1497021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476672"/>
            <a:ext cx="896448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8506" y="5445224"/>
            <a:ext cx="8208912" cy="923330"/>
          </a:xfrm>
          <a:prstGeom prst="rect">
            <a:avLst/>
          </a:prstGeom>
        </p:spPr>
        <p:txBody>
          <a:bodyPr wrap="square">
            <a:spAutoFit/>
          </a:bodyPr>
          <a:lstStyle/>
          <a:p>
            <a:pPr algn="just"/>
            <a:r>
              <a:rPr lang="en-IN" dirty="0" smtClean="0">
                <a:solidFill>
                  <a:srgbClr val="C00000"/>
                </a:solidFill>
                <a:latin typeface="Arial" pitchFamily="34" charset="0"/>
                <a:cs typeface="Arial" pitchFamily="34" charset="0"/>
              </a:rPr>
              <a:t>The </a:t>
            </a:r>
            <a:r>
              <a:rPr lang="en-IN" dirty="0">
                <a:solidFill>
                  <a:srgbClr val="C00000"/>
                </a:solidFill>
                <a:latin typeface="Arial" pitchFamily="34" charset="0"/>
                <a:cs typeface="Arial" pitchFamily="34" charset="0"/>
              </a:rPr>
              <a:t>digital pathology supplies whole-slide images to artificial intelligence, which performs quality control of pre-analytic phase, analytic phase and post-analytic phase of pathology laboratory process.</a:t>
            </a:r>
          </a:p>
        </p:txBody>
      </p:sp>
    </p:spTree>
    <p:extLst>
      <p:ext uri="{BB962C8B-B14F-4D97-AF65-F5344CB8AC3E}">
        <p14:creationId xmlns:p14="http://schemas.microsoft.com/office/powerpoint/2010/main" val="1378195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IN" dirty="0" smtClean="0">
                <a:solidFill>
                  <a:srgbClr val="C00000"/>
                </a:solidFill>
              </a:rPr>
              <a:t>4.Breast imaging :</a:t>
            </a:r>
          </a:p>
          <a:p>
            <a:pPr algn="just"/>
            <a:r>
              <a:rPr lang="en-IN" sz="2000" dirty="0"/>
              <a:t>AI has been used to </a:t>
            </a:r>
            <a:r>
              <a:rPr lang="en-IN" sz="2000" dirty="0" err="1"/>
              <a:t>analyze</a:t>
            </a:r>
            <a:r>
              <a:rPr lang="en-IN" sz="2000" dirty="0"/>
              <a:t> mammography images in most studies mainly for the detection and classification of breast mass and </a:t>
            </a:r>
            <a:r>
              <a:rPr lang="en-IN" sz="2000" dirty="0" err="1"/>
              <a:t>microcalcifications</a:t>
            </a:r>
            <a:r>
              <a:rPr lang="en-IN" sz="2000" dirty="0"/>
              <a:t>, breast mass segmentation, breast density assessment, breast cancer risk assessment and image quality improvement</a:t>
            </a:r>
            <a:r>
              <a:rPr lang="en-IN" sz="2000" dirty="0" smtClean="0"/>
              <a:t>.</a:t>
            </a:r>
          </a:p>
          <a:p>
            <a:pPr algn="just"/>
            <a:r>
              <a:rPr lang="en-IN" sz="2000" dirty="0" smtClean="0"/>
              <a:t>The </a:t>
            </a:r>
            <a:r>
              <a:rPr lang="en-IN" sz="2000" dirty="0"/>
              <a:t>identification and segmentation of lesions in breast ultrasound images saves a considerable amount of time for ultrasound physicians to quickly identify and diagnose diseases and provide a foundation and guarantee for the development of AI for automatic diagnosis of breast diseases</a:t>
            </a:r>
            <a:r>
              <a:rPr lang="en-IN" sz="2000" dirty="0" smtClean="0"/>
              <a:t>.</a:t>
            </a:r>
          </a:p>
          <a:p>
            <a:pPr algn="just"/>
            <a:r>
              <a:rPr lang="en-IN" sz="2000" dirty="0"/>
              <a:t>The study of DL in breast MRI mainly focuses on the detection, segmentation, characterization and classification of breast </a:t>
            </a:r>
            <a:r>
              <a:rPr lang="en-IN" sz="2000" dirty="0" smtClean="0"/>
              <a:t>lesions. Ignacio </a:t>
            </a:r>
            <a:r>
              <a:rPr lang="en-IN" sz="2000" dirty="0"/>
              <a:t>Alvarez </a:t>
            </a:r>
            <a:r>
              <a:rPr lang="en-IN" sz="2000" dirty="0" err="1"/>
              <a:t>Illan</a:t>
            </a:r>
            <a:r>
              <a:rPr lang="en-IN" sz="2000" dirty="0"/>
              <a:t> et al. detected and segmented non-mass-enhanced lesions on dynamic contrast-enhanced magnetic resonance imaging (DCE-MRI) of the breast with a CAD system, and the optimized CAD system reduced and controlled the false positive rate and finally achieved satisfactory </a:t>
            </a:r>
            <a:r>
              <a:rPr lang="en-IN" sz="2000" dirty="0" smtClean="0"/>
              <a:t>results.</a:t>
            </a:r>
            <a:endParaRPr lang="en-IN" sz="2000" dirty="0"/>
          </a:p>
        </p:txBody>
      </p:sp>
    </p:spTree>
    <p:extLst>
      <p:ext uri="{BB962C8B-B14F-4D97-AF65-F5344CB8AC3E}">
        <p14:creationId xmlns:p14="http://schemas.microsoft.com/office/powerpoint/2010/main" val="639832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lnSpcReduction="10000"/>
          </a:bodyPr>
          <a:lstStyle/>
          <a:p>
            <a:r>
              <a:rPr lang="en-IN" sz="2000" dirty="0"/>
              <a:t>The CAD system can improve the sensitivity of examination, decrease the false positive rate, and reduce unnecessary biopsy and psychological burden of patients </a:t>
            </a:r>
            <a:r>
              <a:rPr lang="en-IN" sz="2000" dirty="0" smtClean="0"/>
              <a:t>.</a:t>
            </a:r>
          </a:p>
          <a:p>
            <a:pPr marL="0" indent="0">
              <a:buNone/>
            </a:pPr>
            <a:r>
              <a:rPr lang="en-US" sz="2000" b="1" dirty="0" smtClean="0">
                <a:solidFill>
                  <a:srgbClr val="C00000"/>
                </a:solidFill>
              </a:rPr>
              <a:t>5.Chest Imaging : </a:t>
            </a:r>
            <a:endParaRPr lang="en-IN" sz="2000" b="1" dirty="0" smtClean="0">
              <a:solidFill>
                <a:srgbClr val="C00000"/>
              </a:solidFill>
            </a:endParaRPr>
          </a:p>
          <a:p>
            <a:r>
              <a:rPr lang="en-IN" sz="2000" dirty="0"/>
              <a:t>AI </a:t>
            </a:r>
            <a:r>
              <a:rPr lang="en-IN" sz="2000" dirty="0" smtClean="0"/>
              <a:t>was used in </a:t>
            </a:r>
            <a:r>
              <a:rPr lang="en-IN" sz="2000" dirty="0"/>
              <a:t>the Identification of COVID-19 Pneumonia at Chest </a:t>
            </a:r>
            <a:r>
              <a:rPr lang="en-IN" sz="2000" dirty="0" smtClean="0"/>
              <a:t>X-ray.</a:t>
            </a:r>
            <a:endParaRPr lang="en-IN" sz="2000" dirty="0"/>
          </a:p>
          <a:p>
            <a:pPr algn="just"/>
            <a:r>
              <a:rPr lang="en-IN" sz="2000" dirty="0" smtClean="0"/>
              <a:t>CXR </a:t>
            </a:r>
            <a:r>
              <a:rPr lang="en-IN" sz="2000" dirty="0"/>
              <a:t>can help in identify signs of pneumonia, also in case of negative RT-PCR test: sensitivity of CXR greatly depends on the stage of the lung infection and on the extent of the disease, as well as on the technical quality of the exam (usually performed bedside in critically ill patients), ranging from 50% to 84</a:t>
            </a:r>
            <a:r>
              <a:rPr lang="en-IN" sz="2000" dirty="0" smtClean="0"/>
              <a:t>%.</a:t>
            </a:r>
          </a:p>
          <a:p>
            <a:pPr algn="just"/>
            <a:r>
              <a:rPr lang="en-IN" sz="2000" dirty="0"/>
              <a:t>As diagnostic images in COVID-19 correlate with disease severity, AI can be used as a prognostic tool, helping monitoring disease evolution and course, and identifying patients at risk of ICU </a:t>
            </a:r>
            <a:r>
              <a:rPr lang="en-IN" sz="2000" dirty="0" smtClean="0"/>
              <a:t>admission.</a:t>
            </a:r>
          </a:p>
          <a:p>
            <a:pPr algn="just"/>
            <a:r>
              <a:rPr lang="en-IN" sz="2000" dirty="0"/>
              <a:t>AI model using deep </a:t>
            </a:r>
            <a:r>
              <a:rPr lang="en-IN" sz="2000" dirty="0" smtClean="0"/>
              <a:t>three dimensional </a:t>
            </a:r>
            <a:r>
              <a:rPr lang="en-IN" sz="2000" dirty="0"/>
              <a:t>learning could assess cancer risk on low-dose CT lung cancer screening studies as well as, or even better than, experienced </a:t>
            </a:r>
            <a:r>
              <a:rPr lang="en-IN" sz="2000" dirty="0" smtClean="0"/>
              <a:t>radiologists.</a:t>
            </a:r>
            <a:endParaRPr lang="en-IN" sz="2000" dirty="0"/>
          </a:p>
          <a:p>
            <a:endParaRPr lang="en-IN" dirty="0" smtClean="0"/>
          </a:p>
          <a:p>
            <a:endParaRPr lang="en-IN" dirty="0"/>
          </a:p>
        </p:txBody>
      </p:sp>
    </p:spTree>
    <p:extLst>
      <p:ext uri="{BB962C8B-B14F-4D97-AF65-F5344CB8AC3E}">
        <p14:creationId xmlns:p14="http://schemas.microsoft.com/office/powerpoint/2010/main" val="492150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AI in drug </a:t>
            </a:r>
            <a:r>
              <a:rPr lang="en-IN" dirty="0" smtClean="0"/>
              <a:t>discovery</a:t>
            </a:r>
            <a:endParaRPr lang="en-IN" dirty="0"/>
          </a:p>
        </p:txBody>
      </p:sp>
      <p:sp>
        <p:nvSpPr>
          <p:cNvPr id="3" name="Content Placeholder 2"/>
          <p:cNvSpPr>
            <a:spLocks noGrp="1"/>
          </p:cNvSpPr>
          <p:nvPr>
            <p:ph idx="1"/>
          </p:nvPr>
        </p:nvSpPr>
        <p:spPr/>
        <p:txBody>
          <a:bodyPr/>
          <a:lstStyle/>
          <a:p>
            <a:r>
              <a:rPr lang="en-US" dirty="0"/>
              <a:t> </a:t>
            </a:r>
            <a:r>
              <a:rPr lang="en-IN" dirty="0"/>
              <a:t>The vast chemical space, comprising &gt;10</a:t>
            </a:r>
            <a:r>
              <a:rPr lang="en-IN" baseline="30000" dirty="0"/>
              <a:t>60</a:t>
            </a:r>
            <a:r>
              <a:rPr lang="en-IN" dirty="0"/>
              <a:t> molecules, fosters the development of a large number of drug molecules </a:t>
            </a:r>
            <a:endParaRPr lang="en-IN" dirty="0" smtClean="0"/>
          </a:p>
          <a:p>
            <a:r>
              <a:rPr lang="en-IN" dirty="0"/>
              <a:t>AI can recognize hit and lead compounds, and provide a quicker validation of the drug target and optimization of the drug structure design</a:t>
            </a:r>
          </a:p>
        </p:txBody>
      </p:sp>
    </p:spTree>
    <p:extLst>
      <p:ext uri="{BB962C8B-B14F-4D97-AF65-F5344CB8AC3E}">
        <p14:creationId xmlns:p14="http://schemas.microsoft.com/office/powerpoint/2010/main" val="1869521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SER\Desktop\gr3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2696"/>
            <a:ext cx="8424936" cy="576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858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normAutofit fontScale="92500"/>
          </a:bodyPr>
          <a:lstStyle/>
          <a:p>
            <a:pPr algn="just"/>
            <a:r>
              <a:rPr lang="en-IN" dirty="0"/>
              <a:t> AI in drug discovery is the design of novel compounds with specific properties and activities. </a:t>
            </a:r>
            <a:r>
              <a:rPr lang="en-IN" dirty="0" smtClean="0"/>
              <a:t>AI-based </a:t>
            </a:r>
            <a:r>
              <a:rPr lang="en-IN" dirty="0"/>
              <a:t>approaches, on the other hand, can enable the rapid and efficient design of novel compounds with desirable properties and activities. </a:t>
            </a:r>
            <a:endParaRPr lang="en-IN" dirty="0" smtClean="0"/>
          </a:p>
          <a:p>
            <a:pPr algn="just"/>
            <a:r>
              <a:rPr lang="en-IN" dirty="0" smtClean="0"/>
              <a:t>For </a:t>
            </a:r>
            <a:r>
              <a:rPr lang="en-IN" dirty="0"/>
              <a:t>example, a deep learning (DL) algorithm has recently been trained on a dataset of known drug compounds and their corresponding properties, to propose new therapeutic molecules </a:t>
            </a:r>
            <a:r>
              <a:rPr lang="en-IN" dirty="0" smtClean="0"/>
              <a:t> </a:t>
            </a:r>
            <a:r>
              <a:rPr lang="en-IN" dirty="0"/>
              <a:t>with desirable characteristics such as solubility and activity, demonstrating the potential of these methods for the rapid and efficient design of new drug candidates.</a:t>
            </a:r>
          </a:p>
          <a:p>
            <a:pPr algn="just"/>
            <a:r>
              <a:rPr lang="en-IN" dirty="0"/>
              <a:t>Recently, </a:t>
            </a:r>
            <a:r>
              <a:rPr lang="en-IN" dirty="0" err="1"/>
              <a:t>DeepMind</a:t>
            </a:r>
            <a:r>
              <a:rPr lang="en-IN" dirty="0"/>
              <a:t> has made a significant contribution to the field of AI research with the development of </a:t>
            </a:r>
            <a:r>
              <a:rPr lang="en-IN" dirty="0" err="1"/>
              <a:t>AlphaFold</a:t>
            </a:r>
            <a:r>
              <a:rPr lang="en-IN" dirty="0"/>
              <a:t>, a revolutionary software platform for advancing our understanding of biology </a:t>
            </a:r>
            <a:r>
              <a:rPr lang="en-IN" dirty="0" smtClean="0"/>
              <a:t>. It </a:t>
            </a:r>
            <a:r>
              <a:rPr lang="en-IN" dirty="0"/>
              <a:t>is a powerful algorithm that uses protein sequence data and AI to predict the proteins’ corresponding three-dimensional structures. </a:t>
            </a:r>
          </a:p>
        </p:txBody>
      </p:sp>
    </p:spTree>
    <p:extLst>
      <p:ext uri="{BB962C8B-B14F-4D97-AF65-F5344CB8AC3E}">
        <p14:creationId xmlns:p14="http://schemas.microsoft.com/office/powerpoint/2010/main" val="42707292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ML techniques and molecular dynamics (MD) simulations are currently being used in the field of de novo drug design to improve efficiency and accuracy. The technique of combining these methodologies is being explored to take advantage of the synergies between them </a:t>
            </a:r>
            <a:r>
              <a:rPr lang="en-IN" dirty="0" smtClean="0"/>
              <a:t>.</a:t>
            </a:r>
          </a:p>
          <a:p>
            <a:r>
              <a:rPr lang="en-IN" dirty="0" smtClean="0"/>
              <a:t>The </a:t>
            </a:r>
            <a:r>
              <a:rPr lang="en-IN" dirty="0"/>
              <a:t>use of interpretable machine learning (IML) and DL methods is also contributing to this effort. By leveraging the power of AI and MD, researchers are able to design drugs more effectively and efficiently than ever before.</a:t>
            </a:r>
          </a:p>
          <a:p>
            <a:endParaRPr lang="en-IN" dirty="0"/>
          </a:p>
        </p:txBody>
      </p:sp>
    </p:spTree>
    <p:extLst>
      <p:ext uri="{BB962C8B-B14F-4D97-AF65-F5344CB8AC3E}">
        <p14:creationId xmlns:p14="http://schemas.microsoft.com/office/powerpoint/2010/main" val="2676750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.Case </a:t>
            </a:r>
            <a:r>
              <a:rPr lang="en-IN" b="1" dirty="0"/>
              <a:t>Studies of Successful AI-Aided Drug Discovery </a:t>
            </a:r>
            <a:r>
              <a:rPr lang="en-IN" b="1" dirty="0" smtClean="0"/>
              <a:t>Efforts</a:t>
            </a:r>
            <a:endParaRPr lang="en-IN" dirty="0"/>
          </a:p>
        </p:txBody>
      </p:sp>
      <p:sp>
        <p:nvSpPr>
          <p:cNvPr id="3" name="Content Placeholder 2"/>
          <p:cNvSpPr>
            <a:spLocks noGrp="1"/>
          </p:cNvSpPr>
          <p:nvPr>
            <p:ph idx="1"/>
          </p:nvPr>
        </p:nvSpPr>
        <p:spPr/>
        <p:txBody>
          <a:bodyPr>
            <a:normAutofit/>
          </a:bodyPr>
          <a:lstStyle/>
          <a:p>
            <a:r>
              <a:rPr lang="en-IN" sz="2000" dirty="0"/>
              <a:t>The potential of AI in the context of drug discovery has been demonstrated in several case studies. For example, the successful use of AI to identify novel compounds for the treatment of cancer has recently been reported by Gupta, R., </a:t>
            </a:r>
            <a:r>
              <a:rPr lang="en-IN" sz="2000" dirty="0" smtClean="0"/>
              <a:t>et al</a:t>
            </a:r>
          </a:p>
          <a:p>
            <a:r>
              <a:rPr lang="en-IN" sz="2000" dirty="0"/>
              <a:t>The use of ML to identify small-molecule inhibitors of the protein MEK </a:t>
            </a:r>
            <a:r>
              <a:rPr lang="en-IN" sz="2000" dirty="0" smtClean="0"/>
              <a:t>has </a:t>
            </a:r>
            <a:r>
              <a:rPr lang="en-IN" sz="2000" dirty="0"/>
              <a:t>recently been described. MEK is also a possible target for the treatment of cancer, but the development of effective inhibitors has been challenging. </a:t>
            </a:r>
            <a:endParaRPr lang="en-IN" sz="2000" dirty="0" smtClean="0"/>
          </a:p>
          <a:p>
            <a:r>
              <a:rPr lang="en-IN" sz="2000" dirty="0"/>
              <a:t> A pioneering ML approach has identified powerful types of antibiotic from a pool of more than 100 million molecules, including one that works against a wide range of bacteria, such as tuberculosis and untreatable bacterial </a:t>
            </a:r>
            <a:r>
              <a:rPr lang="en-IN" sz="2000" dirty="0" smtClean="0"/>
              <a:t>strains.</a:t>
            </a:r>
          </a:p>
          <a:p>
            <a:r>
              <a:rPr lang="en-IN" sz="2000" dirty="0"/>
              <a:t>AI-powered approaches have been able to identify promising drug candidates in a fraction of the time that it would take when using traditional </a:t>
            </a:r>
            <a:r>
              <a:rPr lang="en-IN" sz="2000" dirty="0" smtClean="0"/>
              <a:t>methods.</a:t>
            </a:r>
            <a:endParaRPr lang="en-IN" sz="2000" dirty="0"/>
          </a:p>
        </p:txBody>
      </p:sp>
    </p:spTree>
    <p:extLst>
      <p:ext uri="{BB962C8B-B14F-4D97-AF65-F5344CB8AC3E}">
        <p14:creationId xmlns:p14="http://schemas.microsoft.com/office/powerpoint/2010/main" val="3689666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b="1" dirty="0" smtClean="0">
                <a:solidFill>
                  <a:srgbClr val="00B050"/>
                </a:solidFill>
              </a:rPr>
              <a:t>What is Artificial Intelligence?</a:t>
            </a:r>
            <a:endParaRPr lang="en-IN" sz="4000" dirty="0">
              <a:solidFill>
                <a:srgbClr val="00B050"/>
              </a:solidFill>
            </a:endParaRPr>
          </a:p>
        </p:txBody>
      </p:sp>
      <p:sp>
        <p:nvSpPr>
          <p:cNvPr id="2" name="Content Placeholder 1"/>
          <p:cNvSpPr>
            <a:spLocks noGrp="1"/>
          </p:cNvSpPr>
          <p:nvPr>
            <p:ph idx="1"/>
          </p:nvPr>
        </p:nvSpPr>
        <p:spPr>
          <a:xfrm>
            <a:off x="699247" y="2060849"/>
            <a:ext cx="7745505" cy="4320480"/>
          </a:xfrm>
        </p:spPr>
        <p:txBody>
          <a:bodyPr>
            <a:normAutofit fontScale="92500" lnSpcReduction="10000"/>
          </a:bodyPr>
          <a:lstStyle/>
          <a:p>
            <a:pPr algn="just"/>
            <a:r>
              <a:rPr lang="en-IN" b="1" dirty="0" smtClean="0">
                <a:solidFill>
                  <a:srgbClr val="0070C0"/>
                </a:solidFill>
              </a:rPr>
              <a:t>Artificial Intelligence </a:t>
            </a:r>
            <a:r>
              <a:rPr lang="en-IN" dirty="0" smtClean="0">
                <a:solidFill>
                  <a:srgbClr val="0070C0"/>
                </a:solidFill>
              </a:rPr>
              <a:t>is </a:t>
            </a:r>
            <a:r>
              <a:rPr lang="en-IN" dirty="0">
                <a:solidFill>
                  <a:srgbClr val="0070C0"/>
                </a:solidFill>
              </a:rPr>
              <a:t>the intelligence shown by machines that can be helpful to perform several tasks using sentiment analysis and </a:t>
            </a:r>
            <a:r>
              <a:rPr lang="en-IN" u="sng" dirty="0">
                <a:solidFill>
                  <a:srgbClr val="0070C0"/>
                </a:solidFill>
              </a:rPr>
              <a:t>Natural Language Processing (NLP). </a:t>
            </a:r>
            <a:endParaRPr lang="en-IN" u="sng" dirty="0" smtClean="0">
              <a:solidFill>
                <a:srgbClr val="0070C0"/>
              </a:solidFill>
            </a:endParaRPr>
          </a:p>
          <a:p>
            <a:pPr algn="just"/>
            <a:r>
              <a:rPr lang="en-IN" dirty="0">
                <a:solidFill>
                  <a:srgbClr val="0070C0"/>
                </a:solidFill>
              </a:rPr>
              <a:t>Artificial intelligence (AI) is the term used to describe the use of computers and technology to simulate intelligent </a:t>
            </a:r>
            <a:r>
              <a:rPr lang="en-IN" dirty="0" smtClean="0">
                <a:solidFill>
                  <a:srgbClr val="0070C0"/>
                </a:solidFill>
              </a:rPr>
              <a:t>behaviour </a:t>
            </a:r>
            <a:r>
              <a:rPr lang="en-IN" dirty="0">
                <a:solidFill>
                  <a:srgbClr val="0070C0"/>
                </a:solidFill>
              </a:rPr>
              <a:t>and critical thinking comparable to a human being. </a:t>
            </a:r>
            <a:endParaRPr lang="en-IN" dirty="0" smtClean="0">
              <a:solidFill>
                <a:srgbClr val="0070C0"/>
              </a:solidFill>
            </a:endParaRPr>
          </a:p>
          <a:p>
            <a:pPr algn="just"/>
            <a:r>
              <a:rPr lang="en-IN" dirty="0"/>
              <a:t>Alan Turing (1950) was one of the founders of modern computers and AI. The “Turing test” was based on the fact that the intelligent </a:t>
            </a:r>
            <a:r>
              <a:rPr lang="en-IN" dirty="0" err="1"/>
              <a:t>behavior</a:t>
            </a:r>
            <a:r>
              <a:rPr lang="en-IN" dirty="0"/>
              <a:t> of a computer is the ability to achieve human level performance in cognition </a:t>
            </a:r>
            <a:r>
              <a:rPr lang="en-IN" dirty="0" smtClean="0"/>
              <a:t>related tasks.</a:t>
            </a:r>
            <a:endParaRPr lang="en-IN" dirty="0">
              <a:solidFill>
                <a:srgbClr val="0070C0"/>
              </a:solidFill>
            </a:endParaRPr>
          </a:p>
        </p:txBody>
      </p:sp>
    </p:spTree>
    <p:extLst>
      <p:ext uri="{BB962C8B-B14F-4D97-AF65-F5344CB8AC3E}">
        <p14:creationId xmlns:p14="http://schemas.microsoft.com/office/powerpoint/2010/main" val="3723325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92696"/>
            <a:ext cx="8229600" cy="1224136"/>
          </a:xfrm>
        </p:spPr>
        <p:txBody>
          <a:bodyPr>
            <a:normAutofit fontScale="90000"/>
          </a:bodyPr>
          <a:lstStyle/>
          <a:p>
            <a:r>
              <a:rPr lang="en-IN" b="1" dirty="0" smtClean="0"/>
              <a:t>Application </a:t>
            </a:r>
            <a:r>
              <a:rPr lang="en-IN" b="1" dirty="0"/>
              <a:t>of Artificial Intelligence in Genetic Algorithm(GA) :</a:t>
            </a:r>
            <a:r>
              <a:rPr lang="en-IN" dirty="0"/>
              <a:t/>
            </a:r>
            <a:br>
              <a:rPr lang="en-IN" dirty="0"/>
            </a:br>
            <a:endParaRPr lang="en-IN" dirty="0"/>
          </a:p>
        </p:txBody>
      </p:sp>
      <p:sp>
        <p:nvSpPr>
          <p:cNvPr id="3" name="Content Placeholder 2"/>
          <p:cNvSpPr>
            <a:spLocks noGrp="1"/>
          </p:cNvSpPr>
          <p:nvPr>
            <p:ph idx="1"/>
          </p:nvPr>
        </p:nvSpPr>
        <p:spPr>
          <a:xfrm>
            <a:off x="323528" y="1772816"/>
            <a:ext cx="8363272" cy="4704184"/>
          </a:xfrm>
        </p:spPr>
        <p:txBody>
          <a:bodyPr>
            <a:normAutofit fontScale="77500" lnSpcReduction="20000"/>
          </a:bodyPr>
          <a:lstStyle/>
          <a:p>
            <a:pPr algn="just"/>
            <a:r>
              <a:rPr lang="en-IN" dirty="0"/>
              <a:t>A genetic algorithm (GA) is an artificial intelligence search </a:t>
            </a:r>
            <a:r>
              <a:rPr lang="en-IN" dirty="0" err="1"/>
              <a:t>metaheuristic</a:t>
            </a:r>
            <a:r>
              <a:rPr lang="en-IN" dirty="0"/>
              <a:t> that is derived from the process of biological organism evolution. </a:t>
            </a:r>
            <a:endParaRPr lang="en-IN" dirty="0" smtClean="0"/>
          </a:p>
          <a:p>
            <a:pPr algn="just"/>
            <a:r>
              <a:rPr lang="en-IN" dirty="0" smtClean="0"/>
              <a:t>Genetic </a:t>
            </a:r>
            <a:r>
              <a:rPr lang="en-IN" dirty="0"/>
              <a:t>algorithms were described in University of Michigan 1960s and 1970s by John Holland. </a:t>
            </a:r>
            <a:endParaRPr lang="en-IN" dirty="0" smtClean="0"/>
          </a:p>
          <a:p>
            <a:pPr algn="just"/>
            <a:r>
              <a:rPr lang="en-IN" dirty="0" smtClean="0"/>
              <a:t>Genetic </a:t>
            </a:r>
            <a:r>
              <a:rPr lang="en-IN" dirty="0"/>
              <a:t>algorithms are a subset of the evolutionary algorithm set. The design of evolutionary algorithms is based on processes which occur in living organisms in nature, for example, inheritance, mutation, selection and crossover. </a:t>
            </a:r>
            <a:endParaRPr lang="en-IN" dirty="0" smtClean="0"/>
          </a:p>
          <a:p>
            <a:pPr algn="just"/>
            <a:r>
              <a:rPr lang="en-IN" dirty="0" smtClean="0"/>
              <a:t>GA’s </a:t>
            </a:r>
            <a:r>
              <a:rPr lang="en-IN" dirty="0"/>
              <a:t>are uniquely distinguished by having a parallel population based search with stochastic selection of many individual solutions, stochastic crossover and mutation. Many other search methods have some of these elements, but only GA’s have this particular combination. </a:t>
            </a:r>
            <a:endParaRPr lang="en-IN" dirty="0" smtClean="0"/>
          </a:p>
          <a:p>
            <a:pPr algn="just"/>
            <a:endParaRPr lang="en-IN" dirty="0"/>
          </a:p>
          <a:p>
            <a:pPr algn="just"/>
            <a:r>
              <a:rPr lang="en-IN" dirty="0" smtClean="0"/>
              <a:t>Genetic </a:t>
            </a:r>
            <a:r>
              <a:rPr lang="en-IN" dirty="0"/>
              <a:t>algorithms are used various fields of biology, biotechnology, computer science, engineering, economics, chemistry, manufacturing, mathematics, medicine and pharmacology and other fields and have numerous advantages and disadvantages.</a:t>
            </a:r>
          </a:p>
          <a:p>
            <a:endParaRPr lang="en-IN" dirty="0"/>
          </a:p>
        </p:txBody>
      </p:sp>
    </p:spTree>
    <p:extLst>
      <p:ext uri="{BB962C8B-B14F-4D97-AF65-F5344CB8AC3E}">
        <p14:creationId xmlns:p14="http://schemas.microsoft.com/office/powerpoint/2010/main" val="1758665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algn="just"/>
            <a:r>
              <a:rPr lang="en-IN" dirty="0"/>
              <a:t>The GA requires a fitness statistics or function since it emulates the concept of solution evolution by stochastically developing generations of solution populations. </a:t>
            </a:r>
            <a:endParaRPr lang="en-IN" dirty="0" smtClean="0"/>
          </a:p>
          <a:p>
            <a:pPr algn="just"/>
            <a:r>
              <a:rPr lang="en-IN" dirty="0" smtClean="0"/>
              <a:t>This </a:t>
            </a:r>
            <a:r>
              <a:rPr lang="en-IN" dirty="0"/>
              <a:t>algorithm is applicable to search for the solution of high degree of complexity that often involves attributes that are large, non-linear and discrete in nature. </a:t>
            </a:r>
            <a:endParaRPr lang="en-IN" dirty="0" smtClean="0"/>
          </a:p>
          <a:p>
            <a:pPr algn="just"/>
            <a:r>
              <a:rPr lang="en-IN" dirty="0" smtClean="0"/>
              <a:t>However</a:t>
            </a:r>
            <a:r>
              <a:rPr lang="en-IN" dirty="0"/>
              <a:t>, GA does not guarantee that optimality can be found but the results are usually close to the global optimum.</a:t>
            </a:r>
          </a:p>
        </p:txBody>
      </p:sp>
    </p:spTree>
    <p:extLst>
      <p:ext uri="{BB962C8B-B14F-4D97-AF65-F5344CB8AC3E}">
        <p14:creationId xmlns:p14="http://schemas.microsoft.com/office/powerpoint/2010/main" val="188285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91344"/>
          </a:xfrm>
        </p:spPr>
        <p:txBody>
          <a:bodyPr>
            <a:normAutofit fontScale="90000"/>
          </a:bodyPr>
          <a:lstStyle/>
          <a:p>
            <a:r>
              <a:rPr lang="en-US" dirty="0" smtClean="0">
                <a:solidFill>
                  <a:srgbClr val="002060"/>
                </a:solidFill>
              </a:rPr>
              <a:t>Advantages of Genetic Algorithm</a:t>
            </a:r>
            <a:endParaRPr lang="en-IN" dirty="0">
              <a:solidFill>
                <a:srgbClr val="002060"/>
              </a:solidFill>
            </a:endParaRPr>
          </a:p>
        </p:txBody>
      </p:sp>
      <p:sp>
        <p:nvSpPr>
          <p:cNvPr id="3" name="Content Placeholder 2"/>
          <p:cNvSpPr>
            <a:spLocks noGrp="1"/>
          </p:cNvSpPr>
          <p:nvPr>
            <p:ph idx="1"/>
          </p:nvPr>
        </p:nvSpPr>
        <p:spPr>
          <a:xfrm>
            <a:off x="179512" y="1196752"/>
            <a:ext cx="8507288" cy="5280248"/>
          </a:xfrm>
        </p:spPr>
        <p:txBody>
          <a:bodyPr>
            <a:normAutofit fontScale="92500" lnSpcReduction="10000"/>
          </a:bodyPr>
          <a:lstStyle/>
          <a:p>
            <a:pPr algn="just"/>
            <a:r>
              <a:rPr lang="en-IN" sz="2000" dirty="0"/>
              <a:t>Genetic algorithm have quite a number of advantages which makes it as one of the most preferable and widespread search algorithms in Artificial Intelligence</a:t>
            </a:r>
            <a:r>
              <a:rPr lang="en-IN" sz="2000" dirty="0" smtClean="0"/>
              <a:t>.</a:t>
            </a:r>
          </a:p>
          <a:p>
            <a:pPr marL="457200" indent="-457200" algn="just">
              <a:buClr>
                <a:srgbClr val="C00000"/>
              </a:buClr>
              <a:buFont typeface="+mj-lt"/>
              <a:buAutoNum type="arabicPeriod"/>
            </a:pPr>
            <a:r>
              <a:rPr lang="en-IN" sz="2000" dirty="0"/>
              <a:t>C</a:t>
            </a:r>
            <a:r>
              <a:rPr lang="en-IN" sz="2000" dirty="0" smtClean="0"/>
              <a:t>apability </a:t>
            </a:r>
            <a:r>
              <a:rPr lang="en-IN" sz="2000" dirty="0"/>
              <a:t>of solving any optimization problem based on chromosome </a:t>
            </a:r>
            <a:r>
              <a:rPr lang="en-IN" sz="2000" dirty="0" smtClean="0"/>
              <a:t>approach.</a:t>
            </a:r>
          </a:p>
          <a:p>
            <a:pPr marL="457200" indent="-457200" algn="just">
              <a:buClr>
                <a:srgbClr val="C00000"/>
              </a:buClr>
              <a:buFont typeface="+mj-lt"/>
              <a:buAutoNum type="arabicPeriod"/>
            </a:pPr>
            <a:r>
              <a:rPr lang="en-IN" sz="2000" dirty="0" smtClean="0"/>
              <a:t>Capability </a:t>
            </a:r>
            <a:r>
              <a:rPr lang="en-IN" sz="2000" dirty="0"/>
              <a:t>to handle multiple solution search spaces </a:t>
            </a:r>
            <a:r>
              <a:rPr lang="en-IN" sz="2000" dirty="0" smtClean="0"/>
              <a:t>.</a:t>
            </a:r>
          </a:p>
          <a:p>
            <a:pPr marL="457200" indent="-457200" algn="just">
              <a:buClr>
                <a:srgbClr val="C00000"/>
              </a:buClr>
              <a:buFont typeface="+mj-lt"/>
              <a:buAutoNum type="arabicPeriod"/>
            </a:pPr>
            <a:r>
              <a:rPr lang="en-IN" sz="2000" dirty="0" smtClean="0"/>
              <a:t>Genetic </a:t>
            </a:r>
            <a:r>
              <a:rPr lang="en-IN" sz="2000" dirty="0"/>
              <a:t>algorithms are less complex and more straightforward compared to other </a:t>
            </a:r>
            <a:r>
              <a:rPr lang="en-IN" sz="2000" dirty="0" smtClean="0"/>
              <a:t>algorithms.</a:t>
            </a:r>
          </a:p>
          <a:p>
            <a:pPr marL="457200" indent="-457200" algn="just">
              <a:buClr>
                <a:srgbClr val="C00000"/>
              </a:buClr>
              <a:buFont typeface="+mj-lt"/>
              <a:buAutoNum type="arabicPeriod"/>
            </a:pPr>
            <a:r>
              <a:rPr lang="en-IN" sz="2000" dirty="0"/>
              <a:t>Genetic algorithms are easier to be transferred and applied in different platforms, thereby increasing its flexibility</a:t>
            </a:r>
            <a:r>
              <a:rPr lang="en-IN" sz="2000" dirty="0" smtClean="0"/>
              <a:t>.</a:t>
            </a:r>
          </a:p>
          <a:p>
            <a:pPr marL="457200" indent="-457200" algn="just">
              <a:buClr>
                <a:srgbClr val="C00000"/>
              </a:buClr>
              <a:buFont typeface="+mj-lt"/>
              <a:buAutoNum type="arabicPeriod"/>
            </a:pPr>
            <a:r>
              <a:rPr lang="en-IN" sz="2000" dirty="0"/>
              <a:t>Many algorithms in AI are complete and optimal in finding a solution; however, these algorithms are only efficient for single objective solutions which mean there is only a single criterion for the solution state</a:t>
            </a:r>
            <a:r>
              <a:rPr lang="en-IN" sz="2000" dirty="0" smtClean="0"/>
              <a:t>.</a:t>
            </a:r>
          </a:p>
          <a:p>
            <a:pPr marL="457200" indent="-457200" algn="just">
              <a:buClr>
                <a:srgbClr val="C00000"/>
              </a:buClr>
              <a:buFont typeface="+mj-lt"/>
              <a:buAutoNum type="arabicPeriod"/>
            </a:pPr>
            <a:r>
              <a:rPr lang="en-IN" sz="2000" dirty="0"/>
              <a:t>Genetic algorithm has this capability to generate efficient solutions in such a complex and mathematically sophisticated environments. This process is performed by using the described implementation operators such as crossover and mutation where the new solutions will inherit from more than one previous </a:t>
            </a:r>
            <a:r>
              <a:rPr lang="en-IN" sz="2000" dirty="0" smtClean="0"/>
              <a:t>chromosome.</a:t>
            </a:r>
            <a:endParaRPr lang="en-IN" sz="2000" dirty="0"/>
          </a:p>
        </p:txBody>
      </p:sp>
    </p:spTree>
    <p:extLst>
      <p:ext uri="{BB962C8B-B14F-4D97-AF65-F5344CB8AC3E}">
        <p14:creationId xmlns:p14="http://schemas.microsoft.com/office/powerpoint/2010/main" val="2874431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07368"/>
          </a:xfrm>
        </p:spPr>
        <p:txBody>
          <a:bodyPr>
            <a:normAutofit fontScale="90000"/>
          </a:bodyPr>
          <a:lstStyle/>
          <a:p>
            <a:r>
              <a:rPr lang="en-IN" dirty="0"/>
              <a:t>G</a:t>
            </a:r>
            <a:r>
              <a:rPr lang="en-IN" dirty="0" smtClean="0"/>
              <a:t>enetic </a:t>
            </a:r>
            <a:r>
              <a:rPr lang="en-IN" dirty="0"/>
              <a:t>algorithms </a:t>
            </a:r>
            <a:r>
              <a:rPr lang="en-IN" dirty="0" smtClean="0"/>
              <a:t>are characterized by </a:t>
            </a:r>
            <a:r>
              <a:rPr lang="en-IN" dirty="0"/>
              <a:t>the following </a:t>
            </a:r>
            <a:r>
              <a:rPr lang="en-IN" dirty="0" smtClean="0"/>
              <a:t>attributes :</a:t>
            </a:r>
            <a:endParaRPr lang="en-IN" dirty="0"/>
          </a:p>
        </p:txBody>
      </p:sp>
      <p:sp>
        <p:nvSpPr>
          <p:cNvPr id="3" name="Content Placeholder 2"/>
          <p:cNvSpPr>
            <a:spLocks noGrp="1"/>
          </p:cNvSpPr>
          <p:nvPr>
            <p:ph idx="1"/>
          </p:nvPr>
        </p:nvSpPr>
        <p:spPr/>
        <p:txBody>
          <a:bodyPr>
            <a:normAutofit lnSpcReduction="10000"/>
          </a:bodyPr>
          <a:lstStyle/>
          <a:p>
            <a:r>
              <a:rPr lang="en-IN" dirty="0" err="1"/>
              <a:t>Metaheuristics</a:t>
            </a:r>
            <a:r>
              <a:rPr lang="en-IN" dirty="0"/>
              <a:t> guide search process with defined strategies. Although randomized, </a:t>
            </a:r>
            <a:r>
              <a:rPr lang="en-IN" dirty="0" err="1"/>
              <a:t>metaheuristic</a:t>
            </a:r>
            <a:r>
              <a:rPr lang="en-IN" dirty="0"/>
              <a:t> algorithms such as GA are not random searches</a:t>
            </a:r>
            <a:r>
              <a:rPr lang="en-IN" dirty="0" smtClean="0"/>
              <a:t>.</a:t>
            </a:r>
          </a:p>
          <a:p>
            <a:r>
              <a:rPr lang="en-IN" dirty="0"/>
              <a:t>Their goal is to efficiently search the state space to find near-optimal solutions. Thus </a:t>
            </a:r>
            <a:r>
              <a:rPr lang="en-IN" dirty="0" err="1"/>
              <a:t>metaheuristic</a:t>
            </a:r>
            <a:r>
              <a:rPr lang="en-IN" dirty="0"/>
              <a:t> searches include simple local search algorithms and complex learning processes</a:t>
            </a:r>
            <a:r>
              <a:rPr lang="en-IN" dirty="0" smtClean="0"/>
              <a:t>.</a:t>
            </a:r>
          </a:p>
          <a:p>
            <a:r>
              <a:rPr lang="en-IN" dirty="0" err="1"/>
              <a:t>Metaheuristic</a:t>
            </a:r>
            <a:r>
              <a:rPr lang="en-IN" dirty="0"/>
              <a:t> algorithms are approximate and usually non-deterministic</a:t>
            </a:r>
            <a:r>
              <a:rPr lang="en-IN" dirty="0" smtClean="0"/>
              <a:t>.</a:t>
            </a:r>
          </a:p>
          <a:p>
            <a:r>
              <a:rPr lang="en-IN" dirty="0" err="1"/>
              <a:t>Metaheuristic</a:t>
            </a:r>
            <a:r>
              <a:rPr lang="en-IN" dirty="0"/>
              <a:t> algorithms are not </a:t>
            </a:r>
            <a:r>
              <a:rPr lang="en-IN" dirty="0" err="1"/>
              <a:t>problemspecific</a:t>
            </a:r>
            <a:r>
              <a:rPr lang="en-IN" dirty="0"/>
              <a:t>. They make few assumptions about the optimization or search problem being solved, and therefore they can be used for a variety of problems.</a:t>
            </a:r>
          </a:p>
        </p:txBody>
      </p:sp>
    </p:spTree>
    <p:extLst>
      <p:ext uri="{BB962C8B-B14F-4D97-AF65-F5344CB8AC3E}">
        <p14:creationId xmlns:p14="http://schemas.microsoft.com/office/powerpoint/2010/main" val="395486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91344"/>
          </a:xfrm>
        </p:spPr>
        <p:txBody>
          <a:bodyPr>
            <a:normAutofit fontScale="90000"/>
          </a:bodyPr>
          <a:lstStyle/>
          <a:p>
            <a:r>
              <a:rPr lang="en-US" dirty="0" smtClean="0"/>
              <a:t>Genetic Algorithm Applications</a:t>
            </a:r>
            <a:endParaRPr lang="en-IN" dirty="0"/>
          </a:p>
        </p:txBody>
      </p:sp>
      <p:sp>
        <p:nvSpPr>
          <p:cNvPr id="3" name="Content Placeholder 2"/>
          <p:cNvSpPr>
            <a:spLocks noGrp="1"/>
          </p:cNvSpPr>
          <p:nvPr>
            <p:ph idx="1"/>
          </p:nvPr>
        </p:nvSpPr>
        <p:spPr>
          <a:xfrm>
            <a:off x="179512" y="1268760"/>
            <a:ext cx="8507288" cy="5208240"/>
          </a:xfrm>
        </p:spPr>
        <p:txBody>
          <a:bodyPr>
            <a:normAutofit fontScale="92500"/>
          </a:bodyPr>
          <a:lstStyle/>
          <a:p>
            <a:pPr marL="176213" indent="-176213">
              <a:buClr>
                <a:srgbClr val="002060"/>
              </a:buClr>
              <a:buFont typeface="+mj-lt"/>
              <a:buAutoNum type="arabicPeriod"/>
            </a:pPr>
            <a:r>
              <a:rPr lang="en-IN" dirty="0" smtClean="0">
                <a:solidFill>
                  <a:srgbClr val="002060"/>
                </a:solidFill>
              </a:rPr>
              <a:t>Robotics: </a:t>
            </a:r>
          </a:p>
          <a:p>
            <a:pPr>
              <a:buClr>
                <a:srgbClr val="002060"/>
              </a:buClr>
            </a:pPr>
            <a:r>
              <a:rPr lang="en-IN" sz="2200" dirty="0" smtClean="0"/>
              <a:t>Genetic </a:t>
            </a:r>
            <a:r>
              <a:rPr lang="en-IN" sz="2200" dirty="0"/>
              <a:t>algorithm will provide this capability to automatically generate a collection of optimal designs which can be used for specific tasks and activities. This </a:t>
            </a:r>
            <a:r>
              <a:rPr lang="en-IN" sz="2200" dirty="0" smtClean="0"/>
              <a:t>approach result </a:t>
            </a:r>
            <a:r>
              <a:rPr lang="en-IN" sz="2200" dirty="0"/>
              <a:t>in the generation of robots which can perform several tasks and process more comprehensive applications. </a:t>
            </a:r>
          </a:p>
          <a:p>
            <a:pPr>
              <a:buClr>
                <a:srgbClr val="002060"/>
              </a:buClr>
            </a:pPr>
            <a:r>
              <a:rPr lang="en-IN" sz="2200" dirty="0" smtClean="0"/>
              <a:t>Another </a:t>
            </a:r>
            <a:r>
              <a:rPr lang="en-IN" sz="2200" dirty="0"/>
              <a:t>aspect of using GA in robotics is in navigation process. GA provides optimized solutions for navigation process by which the robot can reach to its required destination without being lost or hitting other objects in the environment. </a:t>
            </a:r>
            <a:endParaRPr lang="en-IN" sz="2200" dirty="0" smtClean="0"/>
          </a:p>
          <a:p>
            <a:pPr>
              <a:buClr>
                <a:srgbClr val="002060"/>
              </a:buClr>
            </a:pPr>
            <a:r>
              <a:rPr lang="en-IN" sz="2200" dirty="0" smtClean="0"/>
              <a:t>In </a:t>
            </a:r>
            <a:r>
              <a:rPr lang="en-IN" sz="2200" dirty="0"/>
              <a:t>navigation algorithm each chromosome represents a series of path nodes where each node is a gene. Each gene has an x and y value and a Boolean value which represents whether the next node reachable form the current node or no. By using this approach robot will not only be able to always find a way to the target without hitting the objects but also it will be able to find the most optimal path. </a:t>
            </a:r>
            <a:endParaRPr lang="en-IN" sz="2200" dirty="0" smtClean="0">
              <a:solidFill>
                <a:srgbClr val="002060"/>
              </a:solidFill>
            </a:endParaRPr>
          </a:p>
          <a:p>
            <a:pPr marL="457200" indent="-457200">
              <a:buClr>
                <a:srgbClr val="002060"/>
              </a:buClr>
              <a:buFont typeface="+mj-lt"/>
              <a:buAutoNum type="arabicPeriod"/>
            </a:pPr>
            <a:endParaRPr lang="en-IN" dirty="0" smtClean="0">
              <a:solidFill>
                <a:srgbClr val="002060"/>
              </a:solidFill>
            </a:endParaRPr>
          </a:p>
        </p:txBody>
      </p:sp>
    </p:spTree>
    <p:extLst>
      <p:ext uri="{BB962C8B-B14F-4D97-AF65-F5344CB8AC3E}">
        <p14:creationId xmlns:p14="http://schemas.microsoft.com/office/powerpoint/2010/main" val="16646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normAutofit/>
          </a:bodyPr>
          <a:lstStyle/>
          <a:p>
            <a:pPr marL="0" indent="0">
              <a:buNone/>
            </a:pPr>
            <a:r>
              <a:rPr lang="en-US" dirty="0" smtClean="0">
                <a:solidFill>
                  <a:srgbClr val="002060"/>
                </a:solidFill>
              </a:rPr>
              <a:t>2 . </a:t>
            </a:r>
            <a:r>
              <a:rPr lang="en-IN" dirty="0" smtClean="0">
                <a:solidFill>
                  <a:srgbClr val="002060"/>
                </a:solidFill>
              </a:rPr>
              <a:t>Engineering design:</a:t>
            </a:r>
          </a:p>
          <a:p>
            <a:r>
              <a:rPr lang="en-IN" sz="2000" dirty="0"/>
              <a:t>GA can be integrated into computer based engineering design applications. By following such a strategy the application will be able to </a:t>
            </a:r>
            <a:r>
              <a:rPr lang="en-IN" sz="2000" dirty="0" err="1"/>
              <a:t>analyze</a:t>
            </a:r>
            <a:r>
              <a:rPr lang="en-IN" sz="2000" dirty="0"/>
              <a:t> different aspect of engineering design principles when generating a new design for a given problem. This approach in addition to providing the required design will also assist the designers to identify the frailties and possible failure points of the design. Such an approach is currently being used in many engineering industries such as aerospace, civil, automotive, robotics, electronics, mechatronics </a:t>
            </a:r>
            <a:r>
              <a:rPr lang="en-IN" sz="2000" dirty="0" smtClean="0"/>
              <a:t>etc.</a:t>
            </a:r>
          </a:p>
          <a:p>
            <a:r>
              <a:rPr lang="en-IN" sz="2000" dirty="0" smtClean="0"/>
              <a:t>Genetic </a:t>
            </a:r>
            <a:r>
              <a:rPr lang="en-IN" sz="2000" dirty="0"/>
              <a:t>algorithm is currently being used to improve the outcome to the fullest. There are many more fields such as telecommunication routing, trip and shipment routing, gaming, encryption and code breaking, chemical analysis, finance strategies, marketing strategies, which also uses the GA.</a:t>
            </a:r>
            <a:endParaRPr lang="en-IN" sz="2000" dirty="0">
              <a:solidFill>
                <a:srgbClr val="002060"/>
              </a:solidFill>
            </a:endParaRPr>
          </a:p>
        </p:txBody>
      </p:sp>
    </p:spTree>
    <p:extLst>
      <p:ext uri="{BB962C8B-B14F-4D97-AF65-F5344CB8AC3E}">
        <p14:creationId xmlns:p14="http://schemas.microsoft.com/office/powerpoint/2010/main" val="304591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28320"/>
          </a:xfrm>
        </p:spPr>
        <p:txBody>
          <a:bodyPr>
            <a:normAutofit/>
          </a:bodyPr>
          <a:lstStyle/>
          <a:p>
            <a:pPr marL="0" indent="0">
              <a:buNone/>
            </a:pPr>
            <a:r>
              <a:rPr lang="en-IN" dirty="0" smtClean="0">
                <a:solidFill>
                  <a:srgbClr val="002060"/>
                </a:solidFill>
              </a:rPr>
              <a:t>3. Data Encryption :</a:t>
            </a:r>
          </a:p>
          <a:p>
            <a:r>
              <a:rPr lang="en-IN" sz="2000" dirty="0"/>
              <a:t>In the field of cryptology, Genetic Algorithm is being used to produce a new advance encryption by using the operations of Crossover and Mutation</a:t>
            </a:r>
            <a:r>
              <a:rPr lang="en-IN" sz="2000" dirty="0" smtClean="0"/>
              <a:t>.</a:t>
            </a:r>
          </a:p>
          <a:p>
            <a:r>
              <a:rPr lang="en-IN" sz="2000" dirty="0"/>
              <a:t>Cryptosystem is a group of algorithm that contains secret keys for the encoding of information or messages into cipher text and decodes them back into their original state. </a:t>
            </a:r>
            <a:endParaRPr lang="en-IN" sz="2000" dirty="0" smtClean="0"/>
          </a:p>
          <a:p>
            <a:r>
              <a:rPr lang="en-IN" sz="2000" dirty="0"/>
              <a:t>A new symmetrical block ciphering system called ICIGA (Improved Cryptology Inspired by Genetic Algorithms) enables the generation of a unique session key in a random process</a:t>
            </a:r>
            <a:r>
              <a:rPr lang="en-IN" sz="2000" dirty="0" smtClean="0"/>
              <a:t>.</a:t>
            </a:r>
          </a:p>
          <a:p>
            <a:r>
              <a:rPr lang="en-IN" sz="2000" dirty="0"/>
              <a:t>In the ciphering process, the first part is split into block of equal size and being used for the generation of the secret key. The secret key being created will then be used for ciphering other parts of the message. </a:t>
            </a:r>
            <a:endParaRPr lang="en-IN" sz="2000" dirty="0" smtClean="0"/>
          </a:p>
          <a:p>
            <a:r>
              <a:rPr lang="en-IN" sz="2000" dirty="0" smtClean="0"/>
              <a:t>The </a:t>
            </a:r>
            <a:r>
              <a:rPr lang="en-IN" sz="2000" dirty="0"/>
              <a:t>ciphering process also involves the genetic operations of crossover and mutation</a:t>
            </a:r>
            <a:endParaRPr lang="en-IN" sz="2000" dirty="0">
              <a:solidFill>
                <a:srgbClr val="002060"/>
              </a:solidFill>
            </a:endParaRPr>
          </a:p>
        </p:txBody>
      </p:sp>
    </p:spTree>
    <p:extLst>
      <p:ext uri="{BB962C8B-B14F-4D97-AF65-F5344CB8AC3E}">
        <p14:creationId xmlns:p14="http://schemas.microsoft.com/office/powerpoint/2010/main" val="86005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normAutofit fontScale="92500" lnSpcReduction="10000"/>
          </a:bodyPr>
          <a:lstStyle/>
          <a:p>
            <a:pPr marL="0" indent="0">
              <a:buNone/>
            </a:pPr>
            <a:r>
              <a:rPr lang="en-IN" dirty="0" smtClean="0">
                <a:solidFill>
                  <a:srgbClr val="002060"/>
                </a:solidFill>
              </a:rPr>
              <a:t>4. Computer Gaming :</a:t>
            </a:r>
          </a:p>
          <a:p>
            <a:pPr marL="0" indent="0" algn="just">
              <a:buNone/>
            </a:pPr>
            <a:r>
              <a:rPr lang="en-IN" sz="2000" dirty="0"/>
              <a:t>In the field of gaming, the opponent of the human player is often a form of advance artificial intelligence (AI) that incorporates Genetic Algorithm. Strategies that are being used in the past are being programmed using GA to ensure that the AI is able to learn and improve from the past experience. </a:t>
            </a:r>
            <a:endParaRPr lang="en-IN" sz="2000" dirty="0" smtClean="0"/>
          </a:p>
          <a:p>
            <a:pPr marL="0" indent="0" algn="just">
              <a:buNone/>
            </a:pPr>
            <a:r>
              <a:rPr lang="en-IN" sz="2000" dirty="0" smtClean="0"/>
              <a:t>The </a:t>
            </a:r>
            <a:r>
              <a:rPr lang="en-IN" sz="2000" dirty="0"/>
              <a:t>learning technique allows the AI to avoid repeating past mistakes, which therefore increase the playability of the game. This enables a more realistic experience to the human player as they are required to change their strategies from time to time. </a:t>
            </a:r>
            <a:endParaRPr lang="en-IN" sz="2000" dirty="0" smtClean="0"/>
          </a:p>
          <a:p>
            <a:pPr marL="0" indent="0" algn="just">
              <a:buNone/>
            </a:pPr>
            <a:r>
              <a:rPr lang="en-IN" sz="2000" dirty="0" smtClean="0"/>
              <a:t>It </a:t>
            </a:r>
            <a:r>
              <a:rPr lang="en-IN" sz="2000" dirty="0"/>
              <a:t>also helps to avoid the scenario of a situation whereby the human player found a sequence of steps which ultimately leads to success, which means that the game does not pose any challenge anymore. For the GA to work, it requires a method to represent the challenge in terms of the solution and a fitness function for it to decide the quality of an instance. </a:t>
            </a:r>
            <a:endParaRPr lang="en-IN" sz="2000" dirty="0" smtClean="0"/>
          </a:p>
          <a:p>
            <a:pPr marL="0" indent="0" algn="just">
              <a:buNone/>
            </a:pPr>
            <a:r>
              <a:rPr lang="en-IN" sz="2000" dirty="0" smtClean="0"/>
              <a:t>The </a:t>
            </a:r>
            <a:r>
              <a:rPr lang="en-IN" sz="2000" dirty="0"/>
              <a:t>fitness function first receives a mutated instantiation of an entity and proceeds to determine its quality. Next, this particular function is customized to fit the problem domain As soon as a genetic representation and fitness function are defined, the GA will instantiate the initial candidates that will then apply the repetitive range of operators made up of selection, crossover and selection to improve the fitness value of the candidates </a:t>
            </a:r>
            <a:endParaRPr lang="en-IN" sz="2000" dirty="0">
              <a:solidFill>
                <a:srgbClr val="002060"/>
              </a:solidFill>
            </a:endParaRPr>
          </a:p>
        </p:txBody>
      </p:sp>
    </p:spTree>
    <p:extLst>
      <p:ext uri="{BB962C8B-B14F-4D97-AF65-F5344CB8AC3E}">
        <p14:creationId xmlns:p14="http://schemas.microsoft.com/office/powerpoint/2010/main" val="559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6732" y="620688"/>
            <a:ext cx="7111651" cy="585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2635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6732240" cy="6893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860031" y="6237312"/>
            <a:ext cx="4281397" cy="432048"/>
          </a:xfrm>
        </p:spPr>
        <p:txBody>
          <a:bodyPr>
            <a:noAutofit/>
          </a:bodyPr>
          <a:lstStyle/>
          <a:p>
            <a:r>
              <a:rPr lang="en-US" sz="2400" dirty="0" smtClean="0"/>
              <a:t>A basic Genetic Algorithm</a:t>
            </a:r>
            <a:endParaRPr lang="en-IN" sz="2400" dirty="0"/>
          </a:p>
        </p:txBody>
      </p:sp>
    </p:spTree>
    <p:extLst>
      <p:ext uri="{BB962C8B-B14F-4D97-AF65-F5344CB8AC3E}">
        <p14:creationId xmlns:p14="http://schemas.microsoft.com/office/powerpoint/2010/main" val="166296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836713"/>
            <a:ext cx="7745505" cy="5289450"/>
          </a:xfrm>
        </p:spPr>
        <p:txBody>
          <a:bodyPr/>
          <a:lstStyle/>
          <a:p>
            <a:pPr algn="just"/>
            <a:r>
              <a:rPr lang="en-IN" b="1" u="sng" dirty="0" smtClean="0">
                <a:solidFill>
                  <a:srgbClr val="0070C0"/>
                </a:solidFill>
              </a:rPr>
              <a:t>John </a:t>
            </a:r>
            <a:r>
              <a:rPr lang="en-IN" b="1" u="sng" dirty="0">
                <a:solidFill>
                  <a:srgbClr val="0070C0"/>
                </a:solidFill>
              </a:rPr>
              <a:t>McCarthy </a:t>
            </a:r>
            <a:r>
              <a:rPr lang="en-IN" dirty="0">
                <a:solidFill>
                  <a:srgbClr val="0070C0"/>
                </a:solidFill>
              </a:rPr>
              <a:t>first described the term AI in 1956 as the science and engineering of making intelligent machines.</a:t>
            </a:r>
            <a:endParaRPr lang="en-IN" u="sng" dirty="0">
              <a:solidFill>
                <a:srgbClr val="0070C0"/>
              </a:solidFill>
            </a:endParaRPr>
          </a:p>
          <a:p>
            <a:pPr algn="just"/>
            <a:r>
              <a:rPr lang="en-IN" dirty="0" smtClean="0">
                <a:solidFill>
                  <a:srgbClr val="0070C0"/>
                </a:solidFill>
              </a:rPr>
              <a:t>This </a:t>
            </a:r>
            <a:r>
              <a:rPr lang="en-IN" dirty="0">
                <a:solidFill>
                  <a:srgbClr val="0070C0"/>
                </a:solidFill>
              </a:rPr>
              <a:t>technology allows machines to learn on their own from past data and the given information, make sense of it, and use this information to do various business tasks. </a:t>
            </a:r>
          </a:p>
          <a:p>
            <a:pPr algn="just"/>
            <a:r>
              <a:rPr lang="en-IN" dirty="0">
                <a:solidFill>
                  <a:srgbClr val="0070C0"/>
                </a:solidFill>
              </a:rPr>
              <a:t>AI is a superset of Machine Learning and Deep Learning, and these technologies have their own sets of responsibilities while equipping machines.</a:t>
            </a:r>
          </a:p>
          <a:p>
            <a:endParaRPr lang="en-IN" dirty="0">
              <a:solidFill>
                <a:srgbClr val="0070C0"/>
              </a:solidFill>
            </a:endParaRPr>
          </a:p>
        </p:txBody>
      </p:sp>
    </p:spTree>
    <p:extLst>
      <p:ext uri="{BB962C8B-B14F-4D97-AF65-F5344CB8AC3E}">
        <p14:creationId xmlns:p14="http://schemas.microsoft.com/office/powerpoint/2010/main" val="13842934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AI in Neuroscience</a:t>
            </a:r>
            <a:endParaRPr lang="en-IN" dirty="0"/>
          </a:p>
        </p:txBody>
      </p:sp>
      <p:sp>
        <p:nvSpPr>
          <p:cNvPr id="3" name="Content Placeholder 2"/>
          <p:cNvSpPr>
            <a:spLocks noGrp="1"/>
          </p:cNvSpPr>
          <p:nvPr>
            <p:ph idx="1"/>
          </p:nvPr>
        </p:nvSpPr>
        <p:spPr/>
        <p:txBody>
          <a:bodyPr/>
          <a:lstStyle/>
          <a:p>
            <a:pPr algn="just"/>
            <a:r>
              <a:rPr lang="en-IN" dirty="0"/>
              <a:t>AI-based systems have helped neuroscientists test their hypotheses and </a:t>
            </a:r>
            <a:r>
              <a:rPr lang="en-IN" dirty="0" err="1"/>
              <a:t>analyze</a:t>
            </a:r>
            <a:r>
              <a:rPr lang="en-IN" dirty="0"/>
              <a:t> neuroimaging data, which, in turn, help with the early prediction and diagnosis of psychiatric disorders. </a:t>
            </a:r>
            <a:endParaRPr lang="en-IN" dirty="0" smtClean="0"/>
          </a:p>
          <a:p>
            <a:pPr algn="just"/>
            <a:r>
              <a:rPr lang="en-IN" dirty="0"/>
              <a:t>Furthermore, these AI systems set up an interface with the brain, extract neurological signals, and generate commands that help devices, such as robotic arms, to move paralyzed human parts.</a:t>
            </a:r>
            <a:endParaRPr lang="en-IN" dirty="0"/>
          </a:p>
        </p:txBody>
      </p:sp>
    </p:spTree>
    <p:extLst>
      <p:ext uri="{BB962C8B-B14F-4D97-AF65-F5344CB8AC3E}">
        <p14:creationId xmlns:p14="http://schemas.microsoft.com/office/powerpoint/2010/main" val="3075900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Neuroscience inspired the design of AI </a:t>
            </a:r>
            <a:r>
              <a:rPr lang="en-IN" b="1" dirty="0" smtClean="0"/>
              <a:t>systems.</a:t>
            </a:r>
            <a:endParaRPr lang="en-IN" dirty="0"/>
          </a:p>
        </p:txBody>
      </p:sp>
      <p:sp>
        <p:nvSpPr>
          <p:cNvPr id="3" name="Content Placeholder 2"/>
          <p:cNvSpPr>
            <a:spLocks noGrp="1"/>
          </p:cNvSpPr>
          <p:nvPr>
            <p:ph idx="1"/>
          </p:nvPr>
        </p:nvSpPr>
        <p:spPr/>
        <p:txBody>
          <a:bodyPr>
            <a:normAutofit lnSpcReduction="10000"/>
          </a:bodyPr>
          <a:lstStyle/>
          <a:p>
            <a:pPr algn="just"/>
            <a:r>
              <a:rPr lang="en-IN" sz="2000" dirty="0"/>
              <a:t>Similar to neurons in the human brain, artificial neural networks (ANNs) have several interconnected units that work in parallel. Likewise, the concept of </a:t>
            </a:r>
            <a:r>
              <a:rPr lang="en-IN" sz="2000" dirty="0" err="1"/>
              <a:t>Hebbian</a:t>
            </a:r>
            <a:r>
              <a:rPr lang="en-IN" sz="2000" dirty="0"/>
              <a:t> learning and brain structure helped Frank Rosenblatt design a simple ANN called perceptron in the 1950s</a:t>
            </a:r>
            <a:r>
              <a:rPr lang="en-IN" sz="2000" dirty="0" smtClean="0"/>
              <a:t>.</a:t>
            </a:r>
          </a:p>
          <a:p>
            <a:pPr algn="just"/>
            <a:r>
              <a:rPr lang="en-IN" sz="2000" dirty="0"/>
              <a:t>The human brain's working memory feature inspired scientists to design a recurrent neural network (RNN). The RNN architecture allowed the use of the past output as input to predict the subsequent output. Notably, one type of RNN known as the long short-term memory (LSTM) network can handle long-term dependencies, such as those that exist in text summarization</a:t>
            </a:r>
            <a:r>
              <a:rPr lang="en-IN" sz="2000" dirty="0" smtClean="0"/>
              <a:t>.</a:t>
            </a:r>
          </a:p>
          <a:p>
            <a:pPr algn="just"/>
            <a:r>
              <a:rPr lang="en-IN" sz="2000" dirty="0"/>
              <a:t>Scientists found inspiration for convolutional neural networks (CNN) from the architecture of the brain's ventral visual stream. In RL, an intelligent agent like a computer understands the state of the environment to dictate the action. Moreover, the computer learns to repeat some tasks based on rewards and avoid others based on penalties.</a:t>
            </a:r>
            <a:endParaRPr lang="en-IN" sz="2000" dirty="0"/>
          </a:p>
        </p:txBody>
      </p:sp>
    </p:spTree>
    <p:extLst>
      <p:ext uri="{BB962C8B-B14F-4D97-AF65-F5344CB8AC3E}">
        <p14:creationId xmlns:p14="http://schemas.microsoft.com/office/powerpoint/2010/main" val="2714074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424264"/>
          </a:xfrm>
        </p:spPr>
        <p:txBody>
          <a:bodyPr>
            <a:normAutofit/>
          </a:bodyPr>
          <a:lstStyle/>
          <a:p>
            <a:pPr algn="just"/>
            <a:r>
              <a:rPr lang="en-IN" sz="2000" dirty="0"/>
              <a:t>In deep </a:t>
            </a:r>
            <a:r>
              <a:rPr lang="en-IN" sz="2000" dirty="0" smtClean="0"/>
              <a:t>RL (reinforcement learning), </a:t>
            </a:r>
            <a:r>
              <a:rPr lang="en-IN" sz="2000" dirty="0"/>
              <a:t>a neural network provides a gradient-descent-based nonlinear mapping between the current states of the environment and all feasible actions. Although deep RL has enabled the machine recognition of sounds, text, and images, this technology consumes immense computing resources</a:t>
            </a:r>
            <a:r>
              <a:rPr lang="en-IN" sz="2000" dirty="0" smtClean="0"/>
              <a:t>.</a:t>
            </a:r>
          </a:p>
          <a:p>
            <a:pPr algn="just"/>
            <a:r>
              <a:rPr lang="en-IN" sz="2000" dirty="0"/>
              <a:t>S</a:t>
            </a:r>
            <a:r>
              <a:rPr lang="en-IN" sz="2000" dirty="0" smtClean="0"/>
              <a:t>piking </a:t>
            </a:r>
            <a:r>
              <a:rPr lang="en-IN" sz="2000" dirty="0"/>
              <a:t>neural networks (SNNs) are being developed, as they work like biological neurons and are more energy efficient. SNNs transmit information in the form of an electric signal to another artificial neuron when its membrane potential hits a particular threshold.</a:t>
            </a:r>
            <a:endParaRPr lang="en-IN" sz="2000" dirty="0"/>
          </a:p>
        </p:txBody>
      </p:sp>
    </p:spTree>
    <p:extLst>
      <p:ext uri="{BB962C8B-B14F-4D97-AF65-F5344CB8AC3E}">
        <p14:creationId xmlns:p14="http://schemas.microsoft.com/office/powerpoint/2010/main" val="420347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91344"/>
          </a:xfrm>
        </p:spPr>
        <p:txBody>
          <a:bodyPr>
            <a:normAutofit fontScale="90000"/>
          </a:bodyPr>
          <a:lstStyle/>
          <a:p>
            <a:r>
              <a:rPr lang="en-IN" b="1" dirty="0"/>
              <a:t>How is AI used to study neuroscience</a:t>
            </a:r>
            <a:r>
              <a:rPr lang="en-IN" b="1" dirty="0" smtClean="0"/>
              <a:t>?</a:t>
            </a:r>
            <a:endParaRPr lang="en-IN" dirty="0"/>
          </a:p>
        </p:txBody>
      </p:sp>
      <p:sp>
        <p:nvSpPr>
          <p:cNvPr id="3" name="Content Placeholder 2"/>
          <p:cNvSpPr>
            <a:spLocks noGrp="1"/>
          </p:cNvSpPr>
          <p:nvPr>
            <p:ph idx="1"/>
          </p:nvPr>
        </p:nvSpPr>
        <p:spPr>
          <a:xfrm>
            <a:off x="457200" y="1196752"/>
            <a:ext cx="8229600" cy="5280248"/>
          </a:xfrm>
        </p:spPr>
        <p:txBody>
          <a:bodyPr>
            <a:normAutofit/>
          </a:bodyPr>
          <a:lstStyle/>
          <a:p>
            <a:pPr algn="just"/>
            <a:r>
              <a:rPr lang="en-IN" sz="2000" dirty="0"/>
              <a:t>Several AI-assisted brain computer/machine interface (BCI) applications have been developed to help people with neuromuscular disorders, such as cerebral palsy or spinal cord injuries. </a:t>
            </a:r>
            <a:endParaRPr lang="en-IN" sz="2000" dirty="0" smtClean="0"/>
          </a:p>
          <a:p>
            <a:pPr algn="just"/>
            <a:r>
              <a:rPr lang="en-IN" sz="2000" dirty="0" smtClean="0"/>
              <a:t>AI </a:t>
            </a:r>
            <a:r>
              <a:rPr lang="en-IN" sz="2000" dirty="0"/>
              <a:t>has been widely used for controlling prostheses, as demonstrated by </a:t>
            </a:r>
            <a:r>
              <a:rPr lang="en-IN" sz="2000" dirty="0" err="1"/>
              <a:t>BrainGate</a:t>
            </a:r>
            <a:r>
              <a:rPr lang="en-IN" sz="2000" dirty="0"/>
              <a:t>, which is an implant that allows users to control limb movements</a:t>
            </a:r>
            <a:r>
              <a:rPr lang="en-IN" sz="2000" dirty="0" smtClean="0"/>
              <a:t>.</a:t>
            </a:r>
          </a:p>
          <a:p>
            <a:pPr algn="just"/>
            <a:r>
              <a:rPr lang="en-IN" sz="2000" dirty="0"/>
              <a:t>Detecting neurological infections like meningitis is tedious due to their wide range of symptoms. </a:t>
            </a:r>
            <a:endParaRPr lang="en-IN" sz="2000" dirty="0" smtClean="0"/>
          </a:p>
          <a:p>
            <a:pPr algn="just"/>
            <a:r>
              <a:rPr lang="en-IN" sz="2000" dirty="0" smtClean="0"/>
              <a:t>However</a:t>
            </a:r>
            <a:r>
              <a:rPr lang="en-IN" sz="2000" dirty="0"/>
              <a:t>, AI-based approaches using various predictor variables such as cerebrospinal fluid (CSF) neutrophils, lymphocytes, and neutrophil-to-lymphocyte ratio (NLR) could predict the type of meningitis with high precision. </a:t>
            </a:r>
            <a:endParaRPr lang="en-IN" sz="2000" dirty="0" smtClean="0"/>
          </a:p>
          <a:p>
            <a:pPr algn="just"/>
            <a:r>
              <a:rPr lang="en-IN" sz="2000" dirty="0" smtClean="0"/>
              <a:t>AI </a:t>
            </a:r>
            <a:r>
              <a:rPr lang="en-IN" sz="2000" dirty="0"/>
              <a:t>is also associated with several benefits when applied to </a:t>
            </a:r>
            <a:r>
              <a:rPr lang="en-IN" sz="2000" dirty="0" err="1"/>
              <a:t>neuro</a:t>
            </a:r>
            <a:r>
              <a:rPr lang="en-IN" sz="2000" dirty="0"/>
              <a:t>-oncology, as it can potentially provide precise initial diagnoses and therapeutic options.</a:t>
            </a:r>
            <a:endParaRPr lang="en-IN" sz="2000" dirty="0"/>
          </a:p>
        </p:txBody>
      </p:sp>
    </p:spTree>
    <p:extLst>
      <p:ext uri="{BB962C8B-B14F-4D97-AF65-F5344CB8AC3E}">
        <p14:creationId xmlns:p14="http://schemas.microsoft.com/office/powerpoint/2010/main" val="3262718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63352"/>
          </a:xfrm>
        </p:spPr>
        <p:txBody>
          <a:bodyPr>
            <a:normAutofit fontScale="90000"/>
          </a:bodyPr>
          <a:lstStyle/>
          <a:p>
            <a:r>
              <a:rPr lang="en-IN" dirty="0"/>
              <a:t>AI tools for </a:t>
            </a:r>
            <a:r>
              <a:rPr lang="en-IN" dirty="0" err="1"/>
              <a:t>modeling</a:t>
            </a:r>
            <a:r>
              <a:rPr lang="en-IN" dirty="0"/>
              <a:t> the brain</a:t>
            </a:r>
            <a:endParaRPr lang="en-IN" dirty="0"/>
          </a:p>
        </p:txBody>
      </p:sp>
      <p:sp>
        <p:nvSpPr>
          <p:cNvPr id="3" name="Content Placeholder 2"/>
          <p:cNvSpPr>
            <a:spLocks noGrp="1"/>
          </p:cNvSpPr>
          <p:nvPr>
            <p:ph idx="1"/>
          </p:nvPr>
        </p:nvSpPr>
        <p:spPr>
          <a:xfrm>
            <a:off x="457200" y="1268760"/>
            <a:ext cx="8229600" cy="5208240"/>
          </a:xfrm>
        </p:spPr>
        <p:txBody>
          <a:bodyPr>
            <a:normAutofit fontScale="92500" lnSpcReduction="10000"/>
          </a:bodyPr>
          <a:lstStyle/>
          <a:p>
            <a:pPr marL="0" indent="0" algn="just">
              <a:buNone/>
            </a:pPr>
            <a:r>
              <a:rPr lang="en-IN" sz="2000" dirty="0" smtClean="0"/>
              <a:t>Application </a:t>
            </a:r>
            <a:r>
              <a:rPr lang="en-IN" sz="2000" dirty="0"/>
              <a:t>of </a:t>
            </a:r>
            <a:r>
              <a:rPr lang="en-IN" sz="2000" dirty="0" smtClean="0"/>
              <a:t>AI involves </a:t>
            </a:r>
            <a:r>
              <a:rPr lang="en-IN" sz="2000" dirty="0"/>
              <a:t>using </a:t>
            </a:r>
            <a:r>
              <a:rPr lang="en-IN" sz="2000" dirty="0" smtClean="0"/>
              <a:t>ANNs</a:t>
            </a:r>
            <a:r>
              <a:rPr lang="en-IN" sz="2000" dirty="0"/>
              <a:t> </a:t>
            </a:r>
            <a:r>
              <a:rPr lang="en-IN" sz="2000" dirty="0" smtClean="0"/>
              <a:t>(artificial </a:t>
            </a:r>
            <a:r>
              <a:rPr lang="en-IN" sz="2000" dirty="0"/>
              <a:t>neural </a:t>
            </a:r>
            <a:r>
              <a:rPr lang="en-IN" sz="2000" dirty="0" smtClean="0"/>
              <a:t>networks) </a:t>
            </a:r>
            <a:r>
              <a:rPr lang="en-IN" sz="2000" dirty="0"/>
              <a:t>as a model </a:t>
            </a:r>
            <a:r>
              <a:rPr lang="en-IN" sz="2000" dirty="0" smtClean="0"/>
              <a:t>of neural </a:t>
            </a:r>
            <a:r>
              <a:rPr lang="en-IN" sz="2000" dirty="0"/>
              <a:t>computation. ANNs were </a:t>
            </a:r>
            <a:r>
              <a:rPr lang="en-IN" sz="2000" dirty="0" smtClean="0"/>
              <a:t>originally developed as models </a:t>
            </a:r>
            <a:r>
              <a:rPr lang="en-IN" sz="2000" dirty="0"/>
              <a:t>of the brain. </a:t>
            </a:r>
            <a:endParaRPr lang="en-IN" sz="2000" dirty="0" smtClean="0"/>
          </a:p>
          <a:p>
            <a:pPr algn="just"/>
            <a:r>
              <a:rPr lang="en-IN" sz="2000" dirty="0" smtClean="0"/>
              <a:t>The pioneering researchers</a:t>
            </a:r>
            <a:r>
              <a:rPr lang="en-IN" sz="2000" dirty="0"/>
              <a:t>, such as John </a:t>
            </a:r>
            <a:r>
              <a:rPr lang="en-IN" sz="2000" dirty="0" smtClean="0"/>
              <a:t>von Neumann </a:t>
            </a:r>
            <a:r>
              <a:rPr lang="en-IN" sz="2000" dirty="0"/>
              <a:t>(who invented the modern ‘‘</a:t>
            </a:r>
            <a:r>
              <a:rPr lang="en-IN" sz="2000" dirty="0" smtClean="0"/>
              <a:t>von Neumann</a:t>
            </a:r>
            <a:r>
              <a:rPr lang="en-IN" sz="2000" dirty="0"/>
              <a:t>’’ computer architecture) </a:t>
            </a:r>
            <a:r>
              <a:rPr lang="en-IN" sz="2000" dirty="0" smtClean="0"/>
              <a:t>and Frank </a:t>
            </a:r>
            <a:r>
              <a:rPr lang="en-IN" sz="2000" dirty="0"/>
              <a:t>Rosenblatt (who invented the ‘‘perceptron</a:t>
            </a:r>
            <a:r>
              <a:rPr lang="en-IN" sz="2000" dirty="0" smtClean="0"/>
              <a:t>,’’ the </a:t>
            </a:r>
            <a:r>
              <a:rPr lang="en-IN" sz="2000" dirty="0"/>
              <a:t>first neural network </a:t>
            </a:r>
            <a:r>
              <a:rPr lang="en-IN" sz="2000" dirty="0" smtClean="0"/>
              <a:t>system to </a:t>
            </a:r>
            <a:r>
              <a:rPr lang="en-IN" sz="2000" dirty="0"/>
              <a:t>learn from examples), had as their </a:t>
            </a:r>
            <a:r>
              <a:rPr lang="en-IN" sz="2000" dirty="0" smtClean="0"/>
              <a:t>goal not </a:t>
            </a:r>
            <a:r>
              <a:rPr lang="en-IN" sz="2000" dirty="0"/>
              <a:t>only to build machines that </a:t>
            </a:r>
            <a:r>
              <a:rPr lang="en-IN" sz="2000" dirty="0" smtClean="0"/>
              <a:t>could mimic </a:t>
            </a:r>
            <a:r>
              <a:rPr lang="en-IN" sz="2000" dirty="0"/>
              <a:t>human thought and reasoning, </a:t>
            </a:r>
            <a:r>
              <a:rPr lang="en-IN" sz="2000" dirty="0" smtClean="0"/>
              <a:t>but also </a:t>
            </a:r>
            <a:r>
              <a:rPr lang="en-IN" sz="2000" dirty="0"/>
              <a:t>to understand how the brain </a:t>
            </a:r>
            <a:r>
              <a:rPr lang="en-IN" sz="2000" dirty="0" smtClean="0"/>
              <a:t>computes (Lindsay 2021).</a:t>
            </a:r>
          </a:p>
          <a:p>
            <a:pPr algn="just"/>
            <a:r>
              <a:rPr lang="en-IN" sz="2000" dirty="0" smtClean="0"/>
              <a:t>Recent successes </a:t>
            </a:r>
            <a:r>
              <a:rPr lang="en-IN" sz="2000" dirty="0"/>
              <a:t>were facilitated by </a:t>
            </a:r>
            <a:r>
              <a:rPr lang="en-IN" sz="2000" dirty="0" smtClean="0"/>
              <a:t>newly developed </a:t>
            </a:r>
            <a:r>
              <a:rPr lang="en-IN" sz="2000" dirty="0"/>
              <a:t>experimental techniques </a:t>
            </a:r>
            <a:r>
              <a:rPr lang="en-IN" sz="2000" dirty="0" smtClean="0"/>
              <a:t>for monitoring </a:t>
            </a:r>
            <a:r>
              <a:rPr lang="en-IN" sz="2000" dirty="0"/>
              <a:t>the activity of large </a:t>
            </a:r>
            <a:r>
              <a:rPr lang="en-IN" sz="2000" dirty="0" smtClean="0"/>
              <a:t>populations of </a:t>
            </a:r>
            <a:r>
              <a:rPr lang="en-IN" sz="2000" dirty="0"/>
              <a:t>neurons. This allowed </a:t>
            </a:r>
            <a:r>
              <a:rPr lang="en-IN" sz="2000" dirty="0" smtClean="0"/>
              <a:t>researchers to </a:t>
            </a:r>
            <a:r>
              <a:rPr lang="en-IN" sz="2000" dirty="0"/>
              <a:t>compare ANNs and </a:t>
            </a:r>
            <a:r>
              <a:rPr lang="en-IN" sz="2000" dirty="0" smtClean="0"/>
              <a:t>real brains </a:t>
            </a:r>
            <a:r>
              <a:rPr lang="en-IN" sz="2000" dirty="0"/>
              <a:t>more directly, leading to the </a:t>
            </a:r>
            <a:r>
              <a:rPr lang="en-IN" sz="2000" dirty="0" smtClean="0"/>
              <a:t>discovery that </a:t>
            </a:r>
            <a:r>
              <a:rPr lang="en-IN" sz="2000" dirty="0"/>
              <a:t>the representations </a:t>
            </a:r>
            <a:r>
              <a:rPr lang="en-IN" sz="2000" dirty="0" smtClean="0"/>
              <a:t>that emerge </a:t>
            </a:r>
            <a:r>
              <a:rPr lang="en-IN" sz="2000" dirty="0"/>
              <a:t>in ANNs trained on relevant </a:t>
            </a:r>
            <a:r>
              <a:rPr lang="en-IN" sz="2000" dirty="0" smtClean="0"/>
              <a:t>tasks can </a:t>
            </a:r>
            <a:r>
              <a:rPr lang="en-IN" sz="2000" dirty="0"/>
              <a:t>bear striking resemblance to </a:t>
            </a:r>
            <a:r>
              <a:rPr lang="en-IN" sz="2000" dirty="0" smtClean="0"/>
              <a:t>those seen </a:t>
            </a:r>
            <a:r>
              <a:rPr lang="en-IN" sz="2000" dirty="0"/>
              <a:t>in the real </a:t>
            </a:r>
            <a:r>
              <a:rPr lang="en-IN" sz="2000" dirty="0" smtClean="0"/>
              <a:t>brain.</a:t>
            </a:r>
          </a:p>
          <a:p>
            <a:pPr algn="just"/>
            <a:r>
              <a:rPr lang="en-IN" sz="2000" dirty="0"/>
              <a:t>This correspondence has </a:t>
            </a:r>
            <a:r>
              <a:rPr lang="en-IN" sz="2000" dirty="0" smtClean="0"/>
              <a:t>emerged in </a:t>
            </a:r>
            <a:r>
              <a:rPr lang="en-IN" sz="2000" dirty="0"/>
              <a:t>both </a:t>
            </a:r>
            <a:r>
              <a:rPr lang="en-IN" sz="2000" dirty="0" smtClean="0"/>
              <a:t>feed forward </a:t>
            </a:r>
            <a:r>
              <a:rPr lang="en-IN" sz="2000" dirty="0"/>
              <a:t>and recurrent </a:t>
            </a:r>
            <a:r>
              <a:rPr lang="en-IN" sz="2000" dirty="0" smtClean="0"/>
              <a:t>neural networks </a:t>
            </a:r>
            <a:r>
              <a:rPr lang="en-IN" sz="2000" dirty="0"/>
              <a:t>across many brain </a:t>
            </a:r>
            <a:r>
              <a:rPr lang="en-IN" sz="2000" dirty="0" smtClean="0"/>
              <a:t>areas, including </a:t>
            </a:r>
            <a:r>
              <a:rPr lang="en-IN" sz="2000" dirty="0"/>
              <a:t>low- and high-level visual </a:t>
            </a:r>
            <a:r>
              <a:rPr lang="en-IN" sz="2000" dirty="0" smtClean="0"/>
              <a:t>areas, language </a:t>
            </a:r>
            <a:r>
              <a:rPr lang="en-IN" sz="2000" dirty="0"/>
              <a:t>areas, motor areas, and </a:t>
            </a:r>
            <a:r>
              <a:rPr lang="en-IN" sz="2000" dirty="0" smtClean="0"/>
              <a:t>prefrontal areas.</a:t>
            </a:r>
            <a:endParaRPr lang="en-IN" sz="2000" dirty="0"/>
          </a:p>
        </p:txBody>
      </p:sp>
    </p:spTree>
    <p:extLst>
      <p:ext uri="{BB962C8B-B14F-4D97-AF65-F5344CB8AC3E}">
        <p14:creationId xmlns:p14="http://schemas.microsoft.com/office/powerpoint/2010/main" val="418574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normAutofit fontScale="92500" lnSpcReduction="10000"/>
          </a:bodyPr>
          <a:lstStyle/>
          <a:p>
            <a:pPr algn="just"/>
            <a:r>
              <a:rPr lang="en-IN" dirty="0"/>
              <a:t>This use of </a:t>
            </a:r>
            <a:r>
              <a:rPr lang="en-IN" dirty="0" smtClean="0"/>
              <a:t>ANNs as </a:t>
            </a:r>
            <a:r>
              <a:rPr lang="en-IN" dirty="0"/>
              <a:t>a model of real neural </a:t>
            </a:r>
            <a:r>
              <a:rPr lang="en-IN" dirty="0" smtClean="0"/>
              <a:t>computation was </a:t>
            </a:r>
            <a:r>
              <a:rPr lang="en-IN" dirty="0"/>
              <a:t>further pursued in the 1980s by </a:t>
            </a:r>
            <a:r>
              <a:rPr lang="en-IN" dirty="0" smtClean="0"/>
              <a:t>cognitive scientists </a:t>
            </a:r>
            <a:r>
              <a:rPr lang="en-IN" dirty="0"/>
              <a:t>whose explicit goal was </a:t>
            </a:r>
            <a:r>
              <a:rPr lang="en-IN" dirty="0" smtClean="0"/>
              <a:t>to understand </a:t>
            </a:r>
            <a:r>
              <a:rPr lang="en-IN" dirty="0"/>
              <a:t>and model human cognition.</a:t>
            </a:r>
          </a:p>
          <a:p>
            <a:pPr algn="just"/>
            <a:r>
              <a:rPr lang="en-IN" dirty="0"/>
              <a:t>Similarly, the research in the 1980s </a:t>
            </a:r>
            <a:r>
              <a:rPr lang="en-IN" dirty="0" smtClean="0"/>
              <a:t>that led </a:t>
            </a:r>
            <a:r>
              <a:rPr lang="en-IN" dirty="0"/>
              <a:t>to the development of </a:t>
            </a:r>
            <a:r>
              <a:rPr lang="en-IN" dirty="0" smtClean="0"/>
              <a:t>reinforcement learning </a:t>
            </a:r>
            <a:r>
              <a:rPr lang="en-IN" dirty="0"/>
              <a:t>was also primarily </a:t>
            </a:r>
            <a:r>
              <a:rPr lang="en-IN" dirty="0" smtClean="0"/>
              <a:t>concerned with </a:t>
            </a:r>
            <a:r>
              <a:rPr lang="en-IN" dirty="0" err="1"/>
              <a:t>modeling</a:t>
            </a:r>
            <a:r>
              <a:rPr lang="en-IN" dirty="0"/>
              <a:t> how animals learned </a:t>
            </a:r>
            <a:r>
              <a:rPr lang="en-IN" dirty="0" smtClean="0"/>
              <a:t>from ‘‘</a:t>
            </a:r>
            <a:r>
              <a:rPr lang="en-IN" dirty="0"/>
              <a:t>trial-and-error’’ (Sutton and </a:t>
            </a:r>
            <a:r>
              <a:rPr lang="en-IN" dirty="0" err="1"/>
              <a:t>Barto</a:t>
            </a:r>
            <a:r>
              <a:rPr lang="en-IN" dirty="0"/>
              <a:t> 2018).</a:t>
            </a:r>
          </a:p>
          <a:p>
            <a:pPr algn="just"/>
            <a:r>
              <a:rPr lang="en-IN" dirty="0"/>
              <a:t>Indeed, at that time, a key driving </a:t>
            </a:r>
            <a:r>
              <a:rPr lang="en-IN" dirty="0" smtClean="0"/>
              <a:t>premise of </a:t>
            </a:r>
            <a:r>
              <a:rPr lang="en-IN" dirty="0"/>
              <a:t>cognitive science was that we </a:t>
            </a:r>
            <a:r>
              <a:rPr lang="en-IN" dirty="0" smtClean="0"/>
              <a:t>could study </a:t>
            </a:r>
            <a:r>
              <a:rPr lang="en-IN" dirty="0"/>
              <a:t>intelligence as a general </a:t>
            </a:r>
            <a:r>
              <a:rPr lang="en-IN" dirty="0" smtClean="0"/>
              <a:t>phenomenon, using </a:t>
            </a:r>
            <a:r>
              <a:rPr lang="en-IN" dirty="0"/>
              <a:t>AI models to </a:t>
            </a:r>
            <a:r>
              <a:rPr lang="en-IN" dirty="0" smtClean="0"/>
              <a:t>understand the </a:t>
            </a:r>
            <a:r>
              <a:rPr lang="en-IN" dirty="0"/>
              <a:t>mind and, in turn, using </a:t>
            </a:r>
            <a:r>
              <a:rPr lang="en-IN" dirty="0" smtClean="0"/>
              <a:t>our understanding </a:t>
            </a:r>
            <a:r>
              <a:rPr lang="en-IN" dirty="0"/>
              <a:t>of the mind to </a:t>
            </a:r>
            <a:r>
              <a:rPr lang="en-IN" dirty="0" smtClean="0"/>
              <a:t>build better </a:t>
            </a:r>
            <a:r>
              <a:rPr lang="en-IN" dirty="0"/>
              <a:t>AI systems. Researchers </a:t>
            </a:r>
            <a:r>
              <a:rPr lang="en-IN" dirty="0" smtClean="0"/>
              <a:t>from various </a:t>
            </a:r>
            <a:r>
              <a:rPr lang="en-IN" dirty="0"/>
              <a:t>domains, </a:t>
            </a:r>
            <a:r>
              <a:rPr lang="en-IN" dirty="0" smtClean="0"/>
              <a:t>including both those who </a:t>
            </a:r>
            <a:r>
              <a:rPr lang="en-IN" dirty="0"/>
              <a:t>used ANN or reinforcement </a:t>
            </a:r>
            <a:r>
              <a:rPr lang="en-IN" dirty="0" smtClean="0"/>
              <a:t>learning models </a:t>
            </a:r>
            <a:r>
              <a:rPr lang="en-IN" dirty="0"/>
              <a:t>and those who used more </a:t>
            </a:r>
            <a:r>
              <a:rPr lang="en-IN" dirty="0" smtClean="0"/>
              <a:t>traditional logic-based </a:t>
            </a:r>
            <a:r>
              <a:rPr lang="en-IN" dirty="0"/>
              <a:t>models (</a:t>
            </a:r>
            <a:r>
              <a:rPr lang="en-IN" dirty="0" smtClean="0"/>
              <a:t>sometimes referred </a:t>
            </a:r>
            <a:r>
              <a:rPr lang="en-IN" dirty="0"/>
              <a:t>to as ‘‘Good Old-Fashioned AI</a:t>
            </a:r>
            <a:r>
              <a:rPr lang="en-IN" dirty="0" smtClean="0"/>
              <a:t>,’’ or </a:t>
            </a:r>
            <a:r>
              <a:rPr lang="en-IN" dirty="0"/>
              <a:t>GOFAI), agreed that </a:t>
            </a:r>
            <a:r>
              <a:rPr lang="en-IN" dirty="0" smtClean="0"/>
              <a:t>neuroscience/psychology and </a:t>
            </a:r>
            <a:r>
              <a:rPr lang="en-IN" dirty="0"/>
              <a:t>AI were concerned </a:t>
            </a:r>
            <a:r>
              <a:rPr lang="en-IN" dirty="0" smtClean="0"/>
              <a:t>with many </a:t>
            </a:r>
            <a:r>
              <a:rPr lang="en-IN" dirty="0"/>
              <a:t>of the same problems and </a:t>
            </a:r>
            <a:r>
              <a:rPr lang="en-IN" dirty="0" smtClean="0"/>
              <a:t>would benefit </a:t>
            </a:r>
            <a:r>
              <a:rPr lang="en-IN" dirty="0"/>
              <a:t>from interdisciplinary interactions.</a:t>
            </a:r>
            <a:endParaRPr lang="en-IN" dirty="0"/>
          </a:p>
        </p:txBody>
      </p:sp>
    </p:spTree>
    <p:extLst>
      <p:ext uri="{BB962C8B-B14F-4D97-AF65-F5344CB8AC3E}">
        <p14:creationId xmlns:p14="http://schemas.microsoft.com/office/powerpoint/2010/main" val="2868301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4664"/>
            <a:ext cx="8686800" cy="432048"/>
          </a:xfrm>
        </p:spPr>
        <p:txBody>
          <a:bodyPr>
            <a:noAutofit/>
          </a:bodyPr>
          <a:lstStyle/>
          <a:p>
            <a:r>
              <a:rPr lang="en-IN" sz="2400" dirty="0"/>
              <a:t>How ANNs are helping us to understand brain function and plasticity</a:t>
            </a:r>
            <a:endParaRPr lang="en-IN" sz="24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836712"/>
            <a:ext cx="5904656" cy="60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842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normAutofit fontScale="85000" lnSpcReduction="10000"/>
          </a:bodyPr>
          <a:lstStyle/>
          <a:p>
            <a:r>
              <a:rPr lang="en-IN" dirty="0" smtClean="0"/>
              <a:t>In Fig (A</a:t>
            </a:r>
            <a:r>
              <a:rPr lang="en-IN" dirty="0"/>
              <a:t>) ANNs are providing neuroscientists with a rich set of models to explain neural activity in different </a:t>
            </a:r>
            <a:r>
              <a:rPr lang="en-IN" dirty="0" smtClean="0"/>
              <a:t>brain areas</a:t>
            </a:r>
            <a:r>
              <a:rPr lang="en-IN" dirty="0"/>
              <a:t>, an important step toward understanding how complex functions such as face recognition </a:t>
            </a:r>
            <a:r>
              <a:rPr lang="en-IN" dirty="0" smtClean="0"/>
              <a:t>are accomplished </a:t>
            </a:r>
            <a:r>
              <a:rPr lang="en-IN" dirty="0"/>
              <a:t>by the brain. Researchers can show a set of stimuli to an animal, record responses </a:t>
            </a:r>
            <a:r>
              <a:rPr lang="en-IN" dirty="0" smtClean="0"/>
              <a:t>of neurons </a:t>
            </a:r>
            <a:r>
              <a:rPr lang="en-IN" dirty="0"/>
              <a:t>in that area, and then ask how well different ANNs capture the responses. One popular strategy </a:t>
            </a:r>
            <a:r>
              <a:rPr lang="en-IN" dirty="0" smtClean="0"/>
              <a:t>is to </a:t>
            </a:r>
            <a:r>
              <a:rPr lang="en-IN" dirty="0"/>
              <a:t>model a neuron as a linear combination of ANN units and then ask how much variance in the </a:t>
            </a:r>
            <a:r>
              <a:rPr lang="en-IN" dirty="0" smtClean="0"/>
              <a:t>neural response </a:t>
            </a:r>
            <a:r>
              <a:rPr lang="en-IN" dirty="0"/>
              <a:t>is explained by the linear </a:t>
            </a:r>
            <a:r>
              <a:rPr lang="en-IN" dirty="0" smtClean="0"/>
              <a:t>model.</a:t>
            </a:r>
          </a:p>
          <a:p>
            <a:r>
              <a:rPr lang="en-IN" dirty="0" smtClean="0"/>
              <a:t>In Fig (B</a:t>
            </a:r>
            <a:r>
              <a:rPr lang="en-IN" dirty="0"/>
              <a:t>) In both brains and ANNs, there are many possible synaptic paths leading from input to output. </a:t>
            </a:r>
            <a:r>
              <a:rPr lang="en-IN" dirty="0" smtClean="0"/>
              <a:t>For example</a:t>
            </a:r>
            <a:r>
              <a:rPr lang="en-IN" dirty="0"/>
              <a:t>, here there are three possible paths and six possible synapses. This makes it challenging to </a:t>
            </a:r>
            <a:r>
              <a:rPr lang="en-IN" dirty="0" smtClean="0"/>
              <a:t>know which </a:t>
            </a:r>
            <a:r>
              <a:rPr lang="en-IN" dirty="0"/>
              <a:t>synapses should change during learning, an issue known as the ‘‘credit assignment problem.’’</a:t>
            </a:r>
          </a:p>
          <a:p>
            <a:r>
              <a:rPr lang="en-IN" dirty="0"/>
              <a:t>ANNs solve this problem by using the gradient of a loss function to determine how to change synapses.</a:t>
            </a:r>
          </a:p>
          <a:p>
            <a:r>
              <a:rPr lang="en-IN" dirty="0"/>
              <a:t>Recent work in computational neuroscience shows the brain has mechanisms that could enable </a:t>
            </a:r>
            <a:r>
              <a:rPr lang="en-IN" dirty="0" smtClean="0"/>
              <a:t>approximations to </a:t>
            </a:r>
            <a:r>
              <a:rPr lang="en-IN" dirty="0"/>
              <a:t>gradient descent.</a:t>
            </a:r>
            <a:endParaRPr lang="en-IN" dirty="0"/>
          </a:p>
        </p:txBody>
      </p:sp>
    </p:spTree>
    <p:extLst>
      <p:ext uri="{BB962C8B-B14F-4D97-AF65-F5344CB8AC3E}">
        <p14:creationId xmlns:p14="http://schemas.microsoft.com/office/powerpoint/2010/main" val="315532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1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latin typeface="Adobe Caslon Pro Bold" pitchFamily="18" charset="0"/>
              </a:rPr>
              <a:t>Artificial Intelligence and Machine learning in Medical Field</a:t>
            </a:r>
            <a:endParaRPr lang="en-IN" dirty="0">
              <a:latin typeface="Adobe Caslon Pro Bold" pitchFamily="18" charset="0"/>
            </a:endParaRPr>
          </a:p>
        </p:txBody>
      </p:sp>
      <p:sp>
        <p:nvSpPr>
          <p:cNvPr id="2" name="Content Placeholder 1"/>
          <p:cNvSpPr>
            <a:spLocks noGrp="1"/>
          </p:cNvSpPr>
          <p:nvPr>
            <p:ph idx="1"/>
          </p:nvPr>
        </p:nvSpPr>
        <p:spPr/>
        <p:txBody>
          <a:bodyPr>
            <a:normAutofit/>
          </a:bodyPr>
          <a:lstStyle/>
          <a:p>
            <a:pPr algn="just"/>
            <a:r>
              <a:rPr lang="en-IN" dirty="0">
                <a:latin typeface="Baskerville Old Face" pitchFamily="18" charset="0"/>
              </a:rPr>
              <a:t>Artificially intelligent systems in healthcare have the following typical pattern. Such a system starts with a large amount of data, on these data machine-learning algorithms are employed to gain information, this information is then used to generate a useful output to </a:t>
            </a:r>
            <a:r>
              <a:rPr lang="en-IN" dirty="0" smtClean="0">
                <a:latin typeface="Baskerville Old Face" pitchFamily="18" charset="0"/>
              </a:rPr>
              <a:t>solve </a:t>
            </a:r>
            <a:r>
              <a:rPr lang="en-IN" dirty="0">
                <a:latin typeface="Baskerville Old Face" pitchFamily="18" charset="0"/>
              </a:rPr>
              <a:t>a </a:t>
            </a:r>
            <a:r>
              <a:rPr lang="en-IN" dirty="0" smtClean="0">
                <a:latin typeface="Baskerville Old Face" pitchFamily="18" charset="0"/>
              </a:rPr>
              <a:t>well-defined </a:t>
            </a:r>
            <a:r>
              <a:rPr lang="en-IN" dirty="0">
                <a:latin typeface="Baskerville Old Face" pitchFamily="18" charset="0"/>
              </a:rPr>
              <a:t>problem in the </a:t>
            </a:r>
            <a:r>
              <a:rPr lang="en-IN" dirty="0" smtClean="0">
                <a:latin typeface="Baskerville Old Face" pitchFamily="18" charset="0"/>
              </a:rPr>
              <a:t>medical system</a:t>
            </a:r>
            <a:r>
              <a:rPr lang="en-IN" dirty="0">
                <a:latin typeface="Baskerville Old Face" pitchFamily="18" charset="0"/>
              </a:rPr>
              <a:t>.</a:t>
            </a:r>
            <a:r>
              <a:rPr lang="en-IN" sz="2000" dirty="0">
                <a:latin typeface="Baskerville Old Face" pitchFamily="18" charset="0"/>
              </a:rPr>
              <a:t> </a:t>
            </a:r>
          </a:p>
        </p:txBody>
      </p:sp>
      <p:pic>
        <p:nvPicPr>
          <p:cNvPr id="2051" name="Picture 3" descr="C:\Users\USER\Desktop\IJD-65-365-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777289"/>
            <a:ext cx="8136904" cy="1145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941168"/>
            <a:ext cx="81137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053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6072336"/>
          </a:xfrm>
        </p:spPr>
        <p:txBody>
          <a:bodyPr/>
          <a:lstStyle/>
          <a:p>
            <a:pPr algn="just"/>
            <a:r>
              <a:rPr lang="en-IN" dirty="0">
                <a:latin typeface="Adobe Caslon Pro Bold" pitchFamily="18" charset="0"/>
              </a:rPr>
              <a:t>Applications of AI in the field of medical sciences include matching patient symptoms to appropriate physician</a:t>
            </a:r>
            <a:r>
              <a:rPr lang="en-IN" dirty="0" smtClean="0">
                <a:latin typeface="Adobe Caslon Pro Bold" pitchFamily="18" charset="0"/>
              </a:rPr>
              <a:t>, </a:t>
            </a:r>
            <a:r>
              <a:rPr lang="en-IN" dirty="0">
                <a:latin typeface="Adobe Caslon Pro Bold" pitchFamily="18" charset="0"/>
              </a:rPr>
              <a:t>patient diagnosis</a:t>
            </a:r>
            <a:r>
              <a:rPr lang="en-IN" dirty="0" smtClean="0">
                <a:latin typeface="Adobe Caslon Pro Bold" pitchFamily="18" charset="0"/>
              </a:rPr>
              <a:t>, </a:t>
            </a:r>
            <a:r>
              <a:rPr lang="en-IN" dirty="0">
                <a:latin typeface="Adobe Caslon Pro Bold" pitchFamily="18" charset="0"/>
              </a:rPr>
              <a:t>patient </a:t>
            </a:r>
            <a:r>
              <a:rPr lang="en-IN" dirty="0" smtClean="0">
                <a:latin typeface="Adobe Caslon Pro Bold" pitchFamily="18" charset="0"/>
              </a:rPr>
              <a:t>prognosis, drug discovery, bot </a:t>
            </a:r>
            <a:r>
              <a:rPr lang="en-IN" dirty="0">
                <a:latin typeface="Adobe Caslon Pro Bold" pitchFamily="18" charset="0"/>
              </a:rPr>
              <a:t>assistant that can translate languages</a:t>
            </a:r>
            <a:r>
              <a:rPr lang="en-IN" dirty="0" smtClean="0">
                <a:latin typeface="Adobe Caslon Pro Bold" pitchFamily="18" charset="0"/>
              </a:rPr>
              <a:t>, </a:t>
            </a:r>
            <a:r>
              <a:rPr lang="en-IN" dirty="0">
                <a:latin typeface="Adobe Caslon Pro Bold" pitchFamily="18" charset="0"/>
              </a:rPr>
              <a:t>transcribe notes, and organize images and files</a:t>
            </a:r>
            <a:r>
              <a:rPr lang="en-IN" dirty="0" smtClean="0">
                <a:latin typeface="Adobe Caslon Pro Bold" pitchFamily="18" charset="0"/>
              </a:rPr>
              <a:t>.</a:t>
            </a:r>
          </a:p>
          <a:p>
            <a:pPr algn="just"/>
            <a:r>
              <a:rPr lang="en-IN" dirty="0">
                <a:latin typeface="Adobe Caslon Pro Bold" pitchFamily="18" charset="0"/>
              </a:rPr>
              <a:t>AI in medicine can be </a:t>
            </a:r>
            <a:r>
              <a:rPr lang="en-IN" dirty="0" smtClean="0">
                <a:latin typeface="Adobe Caslon Pro Bold" pitchFamily="18" charset="0"/>
              </a:rPr>
              <a:t>classified </a:t>
            </a:r>
            <a:r>
              <a:rPr lang="en-IN" dirty="0">
                <a:latin typeface="Adobe Caslon Pro Bold" pitchFamily="18" charset="0"/>
              </a:rPr>
              <a:t>into two subtypes: </a:t>
            </a:r>
            <a:endParaRPr lang="en-IN" dirty="0" smtClean="0">
              <a:latin typeface="Adobe Caslon Pro Bold" pitchFamily="18" charset="0"/>
            </a:endParaRPr>
          </a:p>
          <a:p>
            <a:pPr marL="0" indent="0" algn="just">
              <a:buNone/>
            </a:pPr>
            <a:r>
              <a:rPr lang="en-IN" dirty="0" smtClean="0">
                <a:latin typeface="Adobe Caslon Pro Bold" pitchFamily="18" charset="0"/>
              </a:rPr>
              <a:t>  Virtual </a:t>
            </a:r>
            <a:r>
              <a:rPr lang="en-IN" dirty="0">
                <a:latin typeface="Adobe Caslon Pro Bold" pitchFamily="18" charset="0"/>
              </a:rPr>
              <a:t>and P</a:t>
            </a:r>
            <a:r>
              <a:rPr lang="en-IN" dirty="0" smtClean="0">
                <a:latin typeface="Adobe Caslon Pro Bold" pitchFamily="18" charset="0"/>
              </a:rPr>
              <a:t>hysical. </a:t>
            </a:r>
          </a:p>
          <a:p>
            <a:pPr algn="just"/>
            <a:r>
              <a:rPr lang="en-IN" dirty="0" smtClean="0">
                <a:solidFill>
                  <a:srgbClr val="C00000"/>
                </a:solidFill>
                <a:latin typeface="Adobe Caslon Pro Bold" pitchFamily="18" charset="0"/>
              </a:rPr>
              <a:t>The </a:t>
            </a:r>
            <a:r>
              <a:rPr lang="en-IN" dirty="0">
                <a:solidFill>
                  <a:srgbClr val="C00000"/>
                </a:solidFill>
                <a:latin typeface="Adobe Caslon Pro Bold" pitchFamily="18" charset="0"/>
              </a:rPr>
              <a:t>virtual part ranges from applications such as electronic health record systems to neural network-based guidance in treatment decisions. </a:t>
            </a:r>
            <a:endParaRPr lang="en-IN" dirty="0" smtClean="0">
              <a:solidFill>
                <a:srgbClr val="C00000"/>
              </a:solidFill>
              <a:latin typeface="Adobe Caslon Pro Bold" pitchFamily="18" charset="0"/>
            </a:endParaRPr>
          </a:p>
          <a:p>
            <a:pPr algn="just"/>
            <a:r>
              <a:rPr lang="en-IN" dirty="0" smtClean="0">
                <a:solidFill>
                  <a:srgbClr val="C00000"/>
                </a:solidFill>
                <a:latin typeface="Adobe Caslon Pro Bold" pitchFamily="18" charset="0"/>
              </a:rPr>
              <a:t>The </a:t>
            </a:r>
            <a:r>
              <a:rPr lang="en-IN" dirty="0">
                <a:solidFill>
                  <a:srgbClr val="C00000"/>
                </a:solidFill>
                <a:latin typeface="Adobe Caslon Pro Bold" pitchFamily="18" charset="0"/>
              </a:rPr>
              <a:t>physical part deals with robots assisting in performing surgeries, intelligent prostheses for handicapped people, and elderly care.</a:t>
            </a:r>
          </a:p>
          <a:p>
            <a:endParaRPr lang="en-IN" dirty="0"/>
          </a:p>
        </p:txBody>
      </p:sp>
    </p:spTree>
    <p:extLst>
      <p:ext uri="{BB962C8B-B14F-4D97-AF65-F5344CB8AC3E}">
        <p14:creationId xmlns:p14="http://schemas.microsoft.com/office/powerpoint/2010/main" val="1019267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normAutofit/>
          </a:bodyPr>
          <a:lstStyle/>
          <a:p>
            <a:pPr algn="just"/>
            <a:r>
              <a:rPr lang="en-IN" sz="2000" dirty="0">
                <a:latin typeface="Baskerville Old Face" pitchFamily="18" charset="0"/>
              </a:rPr>
              <a:t>A lot of AI is already being utilized in the medical field, ranging from online scheduling of appointments, online check-ins in medical </a:t>
            </a:r>
            <a:r>
              <a:rPr lang="en-IN" sz="2000" dirty="0" err="1">
                <a:latin typeface="Baskerville Old Face" pitchFamily="18" charset="0"/>
              </a:rPr>
              <a:t>centers</a:t>
            </a:r>
            <a:r>
              <a:rPr lang="en-IN" sz="2000" dirty="0">
                <a:latin typeface="Baskerville Old Face" pitchFamily="18" charset="0"/>
              </a:rPr>
              <a:t>, digitization of medical records, reminder calls for follow-up appointments and immunization dates for children and pregnant females to drug dosage algorithms and adverse effect warnings </a:t>
            </a:r>
            <a:r>
              <a:rPr lang="en-IN" sz="2000" dirty="0" smtClean="0">
                <a:latin typeface="Baskerville Old Face" pitchFamily="18" charset="0"/>
              </a:rPr>
              <a:t>while </a:t>
            </a:r>
            <a:r>
              <a:rPr lang="en-IN" sz="2000" dirty="0">
                <a:latin typeface="Baskerville Old Face" pitchFamily="18" charset="0"/>
              </a:rPr>
              <a:t>prescribing multidrug </a:t>
            </a:r>
            <a:r>
              <a:rPr lang="en-IN" sz="2000" dirty="0" smtClean="0">
                <a:latin typeface="Baskerville Old Face" pitchFamily="18" charset="0"/>
              </a:rPr>
              <a:t>combinations.</a:t>
            </a:r>
          </a:p>
          <a:p>
            <a:pPr algn="just"/>
            <a:endParaRPr lang="en-IN" dirty="0">
              <a:latin typeface="Baskerville Old Face" pitchFamily="18" charset="0"/>
            </a:endParaRPr>
          </a:p>
        </p:txBody>
      </p:sp>
      <p:pic>
        <p:nvPicPr>
          <p:cNvPr id="3075" name="Picture 3" descr="C:\Users\USER\Desktop\JFMPC-8-2328-g001.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39552" y="2646575"/>
            <a:ext cx="5904656" cy="38884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88224" y="4941168"/>
            <a:ext cx="2286000" cy="1200329"/>
          </a:xfrm>
          <a:prstGeom prst="rect">
            <a:avLst/>
          </a:prstGeom>
        </p:spPr>
        <p:txBody>
          <a:bodyPr wrap="square">
            <a:spAutoFit/>
          </a:bodyPr>
          <a:lstStyle/>
          <a:p>
            <a:r>
              <a:rPr lang="en-IN" u="sng" dirty="0"/>
              <a:t>Figure </a:t>
            </a:r>
            <a:r>
              <a:rPr lang="en-IN" u="sng" dirty="0" smtClean="0"/>
              <a:t>2</a:t>
            </a:r>
            <a:endParaRPr lang="en-IN" dirty="0"/>
          </a:p>
          <a:p>
            <a:r>
              <a:rPr lang="en-IN" dirty="0"/>
              <a:t>Applications of artificial intelligence in health care</a:t>
            </a:r>
          </a:p>
        </p:txBody>
      </p:sp>
    </p:spTree>
    <p:extLst>
      <p:ext uri="{BB962C8B-B14F-4D97-AF65-F5344CB8AC3E}">
        <p14:creationId xmlns:p14="http://schemas.microsoft.com/office/powerpoint/2010/main" val="2795527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620688"/>
            <a:ext cx="8712968" cy="5856312"/>
          </a:xfrm>
        </p:spPr>
        <p:txBody>
          <a:bodyPr>
            <a:noAutofit/>
          </a:bodyPr>
          <a:lstStyle/>
          <a:p>
            <a:pPr algn="just"/>
            <a:r>
              <a:rPr lang="en-IN" sz="2000" dirty="0">
                <a:latin typeface="Baskerville Old Face" pitchFamily="18" charset="0"/>
              </a:rPr>
              <a:t>Great advances have been made in using artificially intelligent systems in case of </a:t>
            </a:r>
            <a:r>
              <a:rPr lang="en-IN" sz="2000" dirty="0">
                <a:solidFill>
                  <a:srgbClr val="C00000"/>
                </a:solidFill>
                <a:latin typeface="Baskerville Old Face" pitchFamily="18" charset="0"/>
              </a:rPr>
              <a:t>patient diagnosis</a:t>
            </a:r>
            <a:r>
              <a:rPr lang="en-IN" sz="2000" dirty="0">
                <a:latin typeface="Baskerville Old Face" pitchFamily="18" charset="0"/>
              </a:rPr>
              <a:t>. </a:t>
            </a:r>
            <a:endParaRPr lang="en-IN" sz="2000" dirty="0" smtClean="0">
              <a:latin typeface="Baskerville Old Face" pitchFamily="18" charset="0"/>
            </a:endParaRPr>
          </a:p>
          <a:p>
            <a:pPr algn="just"/>
            <a:r>
              <a:rPr lang="en-IN" sz="2000" dirty="0" smtClean="0">
                <a:latin typeface="Baskerville Old Face" pitchFamily="18" charset="0"/>
              </a:rPr>
              <a:t> In </a:t>
            </a:r>
            <a:r>
              <a:rPr lang="en-IN" sz="2000" dirty="0">
                <a:latin typeface="Baskerville Old Face" pitchFamily="18" charset="0"/>
              </a:rPr>
              <a:t>the field of </a:t>
            </a:r>
            <a:r>
              <a:rPr lang="en-IN" sz="2000" dirty="0" smtClean="0">
                <a:latin typeface="Baskerville Old Face" pitchFamily="18" charset="0"/>
              </a:rPr>
              <a:t>dermatology, </a:t>
            </a:r>
            <a:r>
              <a:rPr lang="en-IN" sz="2000" dirty="0">
                <a:latin typeface="Baskerville Old Face" pitchFamily="18" charset="0"/>
              </a:rPr>
              <a:t>clinical imaging data has been used </a:t>
            </a:r>
            <a:r>
              <a:rPr lang="en-IN" sz="2000" dirty="0" smtClean="0">
                <a:latin typeface="Baskerville Old Face" pitchFamily="18" charset="0"/>
              </a:rPr>
              <a:t>to </a:t>
            </a:r>
            <a:r>
              <a:rPr lang="en-IN" sz="2000" dirty="0">
                <a:latin typeface="Baskerville Old Face" pitchFamily="18" charset="0"/>
              </a:rPr>
              <a:t>develop classification models to aid physicians in the diagnosis of skin cancer, skin lesions, and </a:t>
            </a:r>
            <a:r>
              <a:rPr lang="en-IN" sz="2000" dirty="0" smtClean="0">
                <a:latin typeface="Baskerville Old Face" pitchFamily="18" charset="0"/>
              </a:rPr>
              <a:t>psoriasis.</a:t>
            </a:r>
          </a:p>
          <a:p>
            <a:pPr algn="just"/>
            <a:r>
              <a:rPr lang="en-IN" sz="2000" dirty="0">
                <a:latin typeface="Baskerville Old Face" pitchFamily="18" charset="0"/>
              </a:rPr>
              <a:t>R</a:t>
            </a:r>
            <a:r>
              <a:rPr lang="en-IN" sz="2000" dirty="0" smtClean="0">
                <a:latin typeface="Baskerville Old Face" pitchFamily="18" charset="0"/>
              </a:rPr>
              <a:t>esearchers </a:t>
            </a:r>
            <a:r>
              <a:rPr lang="en-IN" sz="2000" dirty="0">
                <a:latin typeface="Baskerville Old Face" pitchFamily="18" charset="0"/>
              </a:rPr>
              <a:t>at </a:t>
            </a:r>
            <a:r>
              <a:rPr lang="en-IN" sz="2000" dirty="0" smtClean="0">
                <a:latin typeface="Baskerville Old Face" pitchFamily="18" charset="0"/>
              </a:rPr>
              <a:t>Google </a:t>
            </a:r>
            <a:r>
              <a:rPr lang="en-IN" sz="2000" dirty="0">
                <a:latin typeface="Baskerville Old Face" pitchFamily="18" charset="0"/>
              </a:rPr>
              <a:t>developed and trained a DCNN using </a:t>
            </a:r>
            <a:r>
              <a:rPr lang="en-IN" sz="2000" dirty="0" smtClean="0">
                <a:latin typeface="Baskerville Old Face" pitchFamily="18" charset="0"/>
              </a:rPr>
              <a:t>1,28,175 </a:t>
            </a:r>
            <a:r>
              <a:rPr lang="en-IN" sz="2000" dirty="0">
                <a:latin typeface="Baskerville Old Face" pitchFamily="18" charset="0"/>
              </a:rPr>
              <a:t>retinal fundus images to classify images as diabetic retinopathy and macular </a:t>
            </a:r>
            <a:r>
              <a:rPr lang="en-IN" sz="2000" dirty="0" err="1">
                <a:latin typeface="Baskerville Old Face" pitchFamily="18" charset="0"/>
              </a:rPr>
              <a:t>edema</a:t>
            </a:r>
            <a:r>
              <a:rPr lang="en-IN" sz="2000" dirty="0">
                <a:latin typeface="Baskerville Old Face" pitchFamily="18" charset="0"/>
              </a:rPr>
              <a:t> for adults with diabetes. There are several advantages of the existence of such an artificially intelligent model, such as:</a:t>
            </a:r>
          </a:p>
          <a:p>
            <a:pPr marL="360363" indent="-6350">
              <a:buClr>
                <a:srgbClr val="C00000"/>
              </a:buClr>
              <a:buFont typeface="Wingdings" pitchFamily="2" charset="2"/>
              <a:buChar char="Ø"/>
            </a:pPr>
            <a:r>
              <a:rPr lang="en-IN" sz="2000" dirty="0" smtClean="0">
                <a:latin typeface="Baskerville Old Face" pitchFamily="18" charset="0"/>
              </a:rPr>
              <a:t> Automated </a:t>
            </a:r>
            <a:r>
              <a:rPr lang="en-IN" sz="2000" dirty="0">
                <a:latin typeface="Baskerville Old Face" pitchFamily="18" charset="0"/>
              </a:rPr>
              <a:t>grading of diabetic retinopathy leading to increased </a:t>
            </a:r>
            <a:r>
              <a:rPr lang="en-IN" sz="2000" dirty="0" smtClean="0">
                <a:latin typeface="Baskerville Old Face" pitchFamily="18" charset="0"/>
              </a:rPr>
              <a:t>  </a:t>
            </a:r>
          </a:p>
          <a:p>
            <a:pPr marL="354013" indent="0">
              <a:buClr>
                <a:srgbClr val="C00000"/>
              </a:buClr>
              <a:buNone/>
            </a:pPr>
            <a:r>
              <a:rPr lang="en-IN" sz="2000" dirty="0">
                <a:latin typeface="Baskerville Old Face" pitchFamily="18" charset="0"/>
              </a:rPr>
              <a:t> </a:t>
            </a:r>
            <a:r>
              <a:rPr lang="en-IN" sz="2000" dirty="0" smtClean="0">
                <a:latin typeface="Baskerville Old Face" pitchFamily="18" charset="0"/>
              </a:rPr>
              <a:t>  efficiency </a:t>
            </a:r>
            <a:r>
              <a:rPr lang="en-IN" sz="2000" dirty="0">
                <a:latin typeface="Baskerville Old Face" pitchFamily="18" charset="0"/>
              </a:rPr>
              <a:t>in diagnosing many patients in shorter </a:t>
            </a:r>
            <a:r>
              <a:rPr lang="en-IN" sz="2000" dirty="0" smtClean="0">
                <a:latin typeface="Baskerville Old Face" pitchFamily="18" charset="0"/>
              </a:rPr>
              <a:t>time;</a:t>
            </a:r>
          </a:p>
          <a:p>
            <a:pPr marL="360363" indent="-6350">
              <a:buClr>
                <a:srgbClr val="C00000"/>
              </a:buClr>
              <a:buFont typeface="Wingdings" pitchFamily="2" charset="2"/>
              <a:buChar char="Ø"/>
            </a:pPr>
            <a:r>
              <a:rPr lang="en-IN" sz="2000" dirty="0">
                <a:latin typeface="Baskerville Old Face" pitchFamily="18" charset="0"/>
              </a:rPr>
              <a:t> </a:t>
            </a:r>
            <a:r>
              <a:rPr lang="en-IN" sz="2000" dirty="0" smtClean="0">
                <a:latin typeface="Baskerville Old Face" pitchFamily="18" charset="0"/>
              </a:rPr>
              <a:t>Serving </a:t>
            </a:r>
            <a:r>
              <a:rPr lang="en-IN" sz="2000" dirty="0">
                <a:latin typeface="Baskerville Old Face" pitchFamily="18" charset="0"/>
              </a:rPr>
              <a:t>as a second opinion </a:t>
            </a:r>
            <a:r>
              <a:rPr lang="en-IN" sz="2000" dirty="0" err="1" smtClean="0">
                <a:latin typeface="Baskerville Old Face" pitchFamily="18" charset="0"/>
              </a:rPr>
              <a:t>opthalmologists</a:t>
            </a:r>
            <a:r>
              <a:rPr lang="en-IN" sz="2000" dirty="0" smtClean="0">
                <a:latin typeface="Baskerville Old Face" pitchFamily="18" charset="0"/>
              </a:rPr>
              <a:t>;</a:t>
            </a:r>
          </a:p>
          <a:p>
            <a:pPr marL="360363" indent="-6350">
              <a:buClr>
                <a:srgbClr val="C00000"/>
              </a:buClr>
              <a:buFont typeface="Wingdings" pitchFamily="2" charset="2"/>
              <a:buChar char="Ø"/>
            </a:pPr>
            <a:r>
              <a:rPr lang="en-IN" sz="2000" dirty="0">
                <a:latin typeface="Baskerville Old Face" pitchFamily="18" charset="0"/>
              </a:rPr>
              <a:t> </a:t>
            </a:r>
            <a:r>
              <a:rPr lang="en-IN" sz="2000" dirty="0" smtClean="0">
                <a:latin typeface="Baskerville Old Face" pitchFamily="18" charset="0"/>
              </a:rPr>
              <a:t>Detection </a:t>
            </a:r>
            <a:r>
              <a:rPr lang="en-IN" sz="2000" dirty="0">
                <a:latin typeface="Baskerville Old Face" pitchFamily="18" charset="0"/>
              </a:rPr>
              <a:t>of diabetic retinopathy in early stages due to capability </a:t>
            </a:r>
            <a:r>
              <a:rPr lang="en-IN" sz="2000" dirty="0" smtClean="0">
                <a:latin typeface="Baskerville Old Face" pitchFamily="18" charset="0"/>
              </a:rPr>
              <a:t>  </a:t>
            </a:r>
          </a:p>
          <a:p>
            <a:pPr marL="354013" indent="0">
              <a:buClr>
                <a:srgbClr val="C00000"/>
              </a:buClr>
              <a:buNone/>
            </a:pPr>
            <a:r>
              <a:rPr lang="en-IN" sz="2000" dirty="0">
                <a:latin typeface="Baskerville Old Face" pitchFamily="18" charset="0"/>
              </a:rPr>
              <a:t> </a:t>
            </a:r>
            <a:r>
              <a:rPr lang="en-IN" sz="2000" dirty="0" smtClean="0">
                <a:latin typeface="Baskerville Old Face" pitchFamily="18" charset="0"/>
              </a:rPr>
              <a:t>   of </a:t>
            </a:r>
            <a:r>
              <a:rPr lang="en-IN" sz="2000" dirty="0">
                <a:latin typeface="Baskerville Old Face" pitchFamily="18" charset="0"/>
              </a:rPr>
              <a:t>the model to study images at the granular level-something </a:t>
            </a:r>
            <a:r>
              <a:rPr lang="en-IN" sz="2000" dirty="0" smtClean="0">
                <a:latin typeface="Baskerville Old Face" pitchFamily="18" charset="0"/>
              </a:rPr>
              <a:t>  </a:t>
            </a:r>
          </a:p>
          <a:p>
            <a:pPr marL="354013" indent="0">
              <a:buClr>
                <a:srgbClr val="C00000"/>
              </a:buClr>
              <a:buNone/>
            </a:pPr>
            <a:r>
              <a:rPr lang="en-IN" sz="2000" dirty="0">
                <a:latin typeface="Baskerville Old Face" pitchFamily="18" charset="0"/>
              </a:rPr>
              <a:t> </a:t>
            </a:r>
            <a:r>
              <a:rPr lang="en-IN" sz="2000" dirty="0" smtClean="0">
                <a:latin typeface="Baskerville Old Face" pitchFamily="18" charset="0"/>
              </a:rPr>
              <a:t>   impossible </a:t>
            </a:r>
            <a:r>
              <a:rPr lang="en-IN" sz="2000" dirty="0">
                <a:latin typeface="Baskerville Old Face" pitchFamily="18" charset="0"/>
              </a:rPr>
              <a:t>for a human </a:t>
            </a:r>
            <a:r>
              <a:rPr lang="en-IN" sz="2000" dirty="0" err="1">
                <a:latin typeface="Baskerville Old Face" pitchFamily="18" charset="0"/>
              </a:rPr>
              <a:t>opthalmologist</a:t>
            </a:r>
            <a:r>
              <a:rPr lang="en-IN" sz="2000" dirty="0">
                <a:latin typeface="Baskerville Old Face" pitchFamily="18" charset="0"/>
              </a:rPr>
              <a:t> to </a:t>
            </a:r>
            <a:r>
              <a:rPr lang="en-IN" sz="2000" dirty="0" smtClean="0">
                <a:latin typeface="Baskerville Old Face" pitchFamily="18" charset="0"/>
              </a:rPr>
              <a:t>do;</a:t>
            </a:r>
          </a:p>
          <a:p>
            <a:pPr marL="696913" indent="-342900">
              <a:buClr>
                <a:srgbClr val="C00000"/>
              </a:buClr>
              <a:buFont typeface="Wingdings" pitchFamily="2" charset="2"/>
              <a:buChar char="Ø"/>
            </a:pPr>
            <a:r>
              <a:rPr lang="en-IN" sz="2000" dirty="0" smtClean="0">
                <a:latin typeface="Baskerville Old Face" pitchFamily="18" charset="0"/>
              </a:rPr>
              <a:t>Vast </a:t>
            </a:r>
            <a:r>
              <a:rPr lang="en-IN" sz="2000" dirty="0">
                <a:latin typeface="Baskerville Old Face" pitchFamily="18" charset="0"/>
              </a:rPr>
              <a:t>coverage of screening programs reducing barriers to access.</a:t>
            </a:r>
          </a:p>
        </p:txBody>
      </p:sp>
    </p:spTree>
    <p:extLst>
      <p:ext uri="{BB962C8B-B14F-4D97-AF65-F5344CB8AC3E}">
        <p14:creationId xmlns:p14="http://schemas.microsoft.com/office/powerpoint/2010/main" val="792473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solidFill>
                  <a:schemeClr val="tx1"/>
                </a:solidFill>
                <a:hlinkClick r:id="rId2"/>
              </a:rPr>
              <a:t>Role </a:t>
            </a:r>
            <a:r>
              <a:rPr lang="en-IN" b="1" dirty="0">
                <a:solidFill>
                  <a:schemeClr val="tx1"/>
                </a:solidFill>
                <a:hlinkClick r:id="rId2"/>
              </a:rPr>
              <a:t>of AI in </a:t>
            </a:r>
            <a:r>
              <a:rPr lang="en-IN" b="1" dirty="0" smtClean="0">
                <a:solidFill>
                  <a:schemeClr val="tx1"/>
                </a:solidFill>
                <a:hlinkClick r:id="rId2"/>
              </a:rPr>
              <a:t>Healthcare</a:t>
            </a:r>
            <a:endParaRPr lang="en-IN" b="1" dirty="0">
              <a:solidFill>
                <a:schemeClr val="tx1"/>
              </a:solidFill>
            </a:endParaRPr>
          </a:p>
        </p:txBody>
      </p:sp>
      <p:sp>
        <p:nvSpPr>
          <p:cNvPr id="3" name="Content Placeholder 2"/>
          <p:cNvSpPr>
            <a:spLocks noGrp="1"/>
          </p:cNvSpPr>
          <p:nvPr>
            <p:ph idx="1"/>
          </p:nvPr>
        </p:nvSpPr>
        <p:spPr/>
        <p:txBody>
          <a:bodyPr>
            <a:normAutofit fontScale="92500" lnSpcReduction="10000"/>
          </a:bodyPr>
          <a:lstStyle/>
          <a:p>
            <a:pPr lvl="1"/>
            <a:r>
              <a:rPr lang="en-IN" dirty="0" smtClean="0">
                <a:hlinkClick r:id="rId3"/>
              </a:rPr>
              <a:t> Accurate </a:t>
            </a:r>
            <a:r>
              <a:rPr lang="en-IN" dirty="0">
                <a:hlinkClick r:id="rId3"/>
              </a:rPr>
              <a:t>Cancer </a:t>
            </a:r>
            <a:r>
              <a:rPr lang="en-IN" dirty="0" smtClean="0">
                <a:hlinkClick r:id="rId3"/>
              </a:rPr>
              <a:t>Diagnosis</a:t>
            </a:r>
            <a:endParaRPr lang="en-IN" dirty="0"/>
          </a:p>
          <a:p>
            <a:pPr lvl="1"/>
            <a:r>
              <a:rPr lang="en-IN" dirty="0" smtClean="0">
                <a:hlinkClick r:id="rId4"/>
              </a:rPr>
              <a:t>Early </a:t>
            </a:r>
            <a:r>
              <a:rPr lang="en-IN" dirty="0">
                <a:hlinkClick r:id="rId4"/>
              </a:rPr>
              <a:t>Diagnosis of Fatal Blood Diseases</a:t>
            </a:r>
            <a:endParaRPr lang="en-IN" dirty="0"/>
          </a:p>
          <a:p>
            <a:pPr lvl="1"/>
            <a:r>
              <a:rPr lang="en-IN" dirty="0">
                <a:hlinkClick r:id="rId5"/>
              </a:rPr>
              <a:t>Customer Service </a:t>
            </a:r>
            <a:r>
              <a:rPr lang="en-IN" dirty="0" err="1">
                <a:hlinkClick r:id="rId5"/>
              </a:rPr>
              <a:t>Chatbots</a:t>
            </a:r>
            <a:endParaRPr lang="en-IN" dirty="0"/>
          </a:p>
          <a:p>
            <a:pPr lvl="1"/>
            <a:r>
              <a:rPr lang="en-IN" dirty="0">
                <a:hlinkClick r:id="rId6"/>
              </a:rPr>
              <a:t>Virtual Health Assistants</a:t>
            </a:r>
            <a:endParaRPr lang="en-IN" dirty="0"/>
          </a:p>
          <a:p>
            <a:pPr lvl="1"/>
            <a:r>
              <a:rPr lang="en-IN" dirty="0">
                <a:hlinkClick r:id="rId7"/>
              </a:rPr>
              <a:t>Treatment of Rare Diseases</a:t>
            </a:r>
            <a:endParaRPr lang="en-IN" dirty="0"/>
          </a:p>
          <a:p>
            <a:pPr lvl="1"/>
            <a:r>
              <a:rPr lang="en-IN" dirty="0">
                <a:hlinkClick r:id="rId8"/>
              </a:rPr>
              <a:t>Targeted Treatment</a:t>
            </a:r>
            <a:endParaRPr lang="en-IN" dirty="0"/>
          </a:p>
          <a:p>
            <a:pPr lvl="1"/>
            <a:r>
              <a:rPr lang="en-IN" dirty="0">
                <a:hlinkClick r:id="rId9"/>
              </a:rPr>
              <a:t>Automation of Redundant Healthcare Tasks</a:t>
            </a:r>
            <a:endParaRPr lang="en-IN" dirty="0"/>
          </a:p>
          <a:p>
            <a:pPr lvl="1"/>
            <a:r>
              <a:rPr lang="en-IN" dirty="0">
                <a:hlinkClick r:id="rId10"/>
              </a:rPr>
              <a:t>Management of Medical Records</a:t>
            </a:r>
            <a:endParaRPr lang="en-IN" dirty="0"/>
          </a:p>
          <a:p>
            <a:pPr lvl="1"/>
            <a:r>
              <a:rPr lang="en-IN" dirty="0">
                <a:hlinkClick r:id="rId11"/>
              </a:rPr>
              <a:t>Reduction of the Dosage Error</a:t>
            </a:r>
            <a:endParaRPr lang="en-IN" dirty="0"/>
          </a:p>
          <a:p>
            <a:pPr lvl="1"/>
            <a:r>
              <a:rPr lang="en-IN" dirty="0">
                <a:hlinkClick r:id="rId12"/>
              </a:rPr>
              <a:t>Robot-assisted Surgery</a:t>
            </a:r>
            <a:endParaRPr lang="en-IN" dirty="0"/>
          </a:p>
          <a:p>
            <a:pPr lvl="1"/>
            <a:r>
              <a:rPr lang="en-IN" dirty="0">
                <a:hlinkClick r:id="rId13"/>
              </a:rPr>
              <a:t>Automated Image Diagnosis</a:t>
            </a:r>
            <a:endParaRPr lang="en-IN" dirty="0"/>
          </a:p>
          <a:p>
            <a:pPr lvl="1"/>
            <a:r>
              <a:rPr lang="en-IN" dirty="0">
                <a:hlinkClick r:id="rId14"/>
              </a:rPr>
              <a:t>Fraud Detection</a:t>
            </a:r>
            <a:endParaRPr lang="en-IN" dirty="0"/>
          </a:p>
          <a:p>
            <a:pPr lvl="1"/>
            <a:r>
              <a:rPr lang="en-IN" dirty="0">
                <a:hlinkClick r:id="rId15"/>
              </a:rPr>
              <a:t>Clinical Trial Participation</a:t>
            </a:r>
            <a:endParaRPr lang="en-IN" dirty="0"/>
          </a:p>
          <a:p>
            <a:pPr lvl="1"/>
            <a:r>
              <a:rPr lang="en-IN" dirty="0">
                <a:hlinkClick r:id="rId16"/>
              </a:rPr>
              <a:t>Development of New Medicines</a:t>
            </a:r>
            <a:endParaRPr lang="en-IN" dirty="0"/>
          </a:p>
          <a:p>
            <a:pPr lvl="1"/>
            <a:r>
              <a:rPr lang="en-IN" dirty="0">
                <a:hlinkClick r:id="rId17"/>
              </a:rPr>
              <a:t>Improved Healthcare Access</a:t>
            </a:r>
            <a:endParaRPr lang="en-IN" dirty="0"/>
          </a:p>
          <a:p>
            <a:endParaRPr lang="en-IN" dirty="0"/>
          </a:p>
        </p:txBody>
      </p:sp>
    </p:spTree>
    <p:extLst>
      <p:ext uri="{BB962C8B-B14F-4D97-AF65-F5344CB8AC3E}">
        <p14:creationId xmlns:p14="http://schemas.microsoft.com/office/powerpoint/2010/main" val="33938541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381</TotalTime>
  <Words>3946</Words>
  <Application>Microsoft Office PowerPoint</Application>
  <PresentationFormat>On-screen Show (4:3)</PresentationFormat>
  <Paragraphs>198</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Clarity</vt:lpstr>
      <vt:lpstr>MODULE - 5</vt:lpstr>
      <vt:lpstr>PowerPoint Presentation</vt:lpstr>
      <vt:lpstr>What is Artificial Intelligence?</vt:lpstr>
      <vt:lpstr>PowerPoint Presentation</vt:lpstr>
      <vt:lpstr>Artificial Intelligence and Machine learning in Medical Field</vt:lpstr>
      <vt:lpstr>PowerPoint Presentation</vt:lpstr>
      <vt:lpstr>PowerPoint Presentation</vt:lpstr>
      <vt:lpstr>PowerPoint Presentation</vt:lpstr>
      <vt:lpstr>Role of AI in Healthcare</vt:lpstr>
      <vt:lpstr>PowerPoint Presentation</vt:lpstr>
      <vt:lpstr>PowerPoint Presentation</vt:lpstr>
      <vt:lpstr>PowerPoint Presentation</vt:lpstr>
      <vt:lpstr>Application of AI in Imaging and Computer-aided Diagnosis</vt:lpstr>
      <vt:lpstr>PowerPoint Presentation</vt:lpstr>
      <vt:lpstr>PowerPoint Presentation</vt:lpstr>
      <vt:lpstr>Traditional CAD</vt:lpstr>
      <vt:lpstr>PowerPoint Presentation</vt:lpstr>
      <vt:lpstr>PowerPoint Presentation</vt:lpstr>
      <vt:lpstr>Remarkable AI‑CAD Applications</vt:lpstr>
      <vt:lpstr>PowerPoint Presentation</vt:lpstr>
      <vt:lpstr>PowerPoint Presentation</vt:lpstr>
      <vt:lpstr>PowerPoint Presentation</vt:lpstr>
      <vt:lpstr>PowerPoint Presentation</vt:lpstr>
      <vt:lpstr>PowerPoint Presentation</vt:lpstr>
      <vt:lpstr>AI in drug discovery</vt:lpstr>
      <vt:lpstr>PowerPoint Presentation</vt:lpstr>
      <vt:lpstr>PowerPoint Presentation</vt:lpstr>
      <vt:lpstr>PowerPoint Presentation</vt:lpstr>
      <vt:lpstr>.Case Studies of Successful AI-Aided Drug Discovery Efforts</vt:lpstr>
      <vt:lpstr>Application of Artificial Intelligence in Genetic Algorithm(GA) : </vt:lpstr>
      <vt:lpstr>PowerPoint Presentation</vt:lpstr>
      <vt:lpstr>Advantages of Genetic Algorithm</vt:lpstr>
      <vt:lpstr>Genetic algorithms are characterized by the following attributes :</vt:lpstr>
      <vt:lpstr>Genetic Algorithm Applications</vt:lpstr>
      <vt:lpstr>PowerPoint Presentation</vt:lpstr>
      <vt:lpstr>PowerPoint Presentation</vt:lpstr>
      <vt:lpstr>PowerPoint Presentation</vt:lpstr>
      <vt:lpstr>PowerPoint Presentation</vt:lpstr>
      <vt:lpstr>A basic Genetic Algorithm</vt:lpstr>
      <vt:lpstr>Application of AI in Neuroscience</vt:lpstr>
      <vt:lpstr>Neuroscience inspired the design of AI systems.</vt:lpstr>
      <vt:lpstr>PowerPoint Presentation</vt:lpstr>
      <vt:lpstr>How is AI used to study neuroscience?</vt:lpstr>
      <vt:lpstr>AI tools for modeling the brain</vt:lpstr>
      <vt:lpstr>PowerPoint Presentation</vt:lpstr>
      <vt:lpstr>How ANNs are helping us to understand brain function and plasticity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- 5</dc:title>
  <dc:creator>USER</dc:creator>
  <cp:lastModifiedBy>USER</cp:lastModifiedBy>
  <cp:revision>46</cp:revision>
  <dcterms:created xsi:type="dcterms:W3CDTF">2023-08-13T23:01:29Z</dcterms:created>
  <dcterms:modified xsi:type="dcterms:W3CDTF">2023-08-17T01:40:36Z</dcterms:modified>
</cp:coreProperties>
</file>